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2.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4.xml" ContentType="application/vnd.openxmlformats-officedocument.presentationml.notesSlide+xml"/>
  <Override PartName="/ppt/tags/tag59.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8"/>
  </p:notesMasterIdLst>
  <p:handoutMasterIdLst>
    <p:handoutMasterId r:id="rId19"/>
  </p:handoutMasterIdLst>
  <p:sldIdLst>
    <p:sldId id="259" r:id="rId3"/>
    <p:sldId id="416" r:id="rId4"/>
    <p:sldId id="414" r:id="rId5"/>
    <p:sldId id="415" r:id="rId6"/>
    <p:sldId id="417" r:id="rId7"/>
    <p:sldId id="445" r:id="rId8"/>
    <p:sldId id="442" r:id="rId9"/>
    <p:sldId id="446" r:id="rId10"/>
    <p:sldId id="453" r:id="rId11"/>
    <p:sldId id="452" r:id="rId12"/>
    <p:sldId id="449" r:id="rId13"/>
    <p:sldId id="447" r:id="rId14"/>
    <p:sldId id="457" r:id="rId15"/>
    <p:sldId id="456" r:id="rId16"/>
    <p:sldId id="444"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6AB7"/>
    <a:srgbClr val="7BBAE5"/>
    <a:srgbClr val="A3D6F2"/>
    <a:srgbClr val="3379BE"/>
    <a:srgbClr val="FFFFFF"/>
    <a:srgbClr val="144599"/>
    <a:srgbClr val="1A5EAA"/>
    <a:srgbClr val="032B7D"/>
    <a:srgbClr val="09489D"/>
    <a:srgbClr val="0949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8" autoAdjust="0"/>
    <p:restoredTop sz="92607" autoAdjust="0"/>
  </p:normalViewPr>
  <p:slideViewPr>
    <p:cSldViewPr snapToGrid="0">
      <p:cViewPr varScale="1">
        <p:scale>
          <a:sx n="69" d="100"/>
          <a:sy n="69" d="100"/>
        </p:scale>
        <p:origin x="876" y="60"/>
      </p:cViewPr>
      <p:guideLst/>
    </p:cSldViewPr>
  </p:slideViewPr>
  <p:notesTextViewPr>
    <p:cViewPr>
      <p:scale>
        <a:sx n="1" d="1"/>
        <a:sy n="1" d="1"/>
      </p:scale>
      <p:origin x="0" y="0"/>
    </p:cViewPr>
  </p:notesText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C9CB9C-893C-4F56-99FD-6B0FC4BD4A53}"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zh-CN" altLang="en-US"/>
        </a:p>
      </dgm:t>
    </dgm:pt>
    <dgm:pt modelId="{6704A89B-3D42-4E04-A6A0-C9C7343801E6}">
      <dgm:prSet phldrT="[文本]" custT="1"/>
      <dgm:spPr/>
      <dgm:t>
        <a:bodyPr/>
        <a:lstStyle/>
        <a:p>
          <a:r>
            <a:rPr lang="zh-CN" altLang="en-US" sz="2400" dirty="0" smtClean="0">
              <a:latin typeface="华文楷体" panose="02010600040101010101" pitchFamily="2" charset="-122"/>
              <a:ea typeface="华文楷体" panose="02010600040101010101" pitchFamily="2" charset="-122"/>
            </a:rPr>
            <a:t>主营业务环境贡献度</a:t>
          </a:r>
          <a:endParaRPr lang="zh-CN" altLang="en-US" sz="2400" dirty="0">
            <a:latin typeface="华文楷体" panose="02010600040101010101" pitchFamily="2" charset="-122"/>
            <a:ea typeface="华文楷体" panose="02010600040101010101" pitchFamily="2" charset="-122"/>
          </a:endParaRPr>
        </a:p>
      </dgm:t>
    </dgm:pt>
    <dgm:pt modelId="{C9D1E285-7CB6-4A28-972F-86C2771E1D1C}" type="parTrans" cxnId="{D5E0E7D0-2823-4270-8990-5E8A3CCD3104}">
      <dgm:prSet/>
      <dgm:spPr/>
      <dgm:t>
        <a:bodyPr/>
        <a:lstStyle/>
        <a:p>
          <a:endParaRPr lang="zh-CN" altLang="en-US" sz="1800">
            <a:latin typeface="华文楷体" panose="02010600040101010101" pitchFamily="2" charset="-122"/>
            <a:ea typeface="华文楷体" panose="02010600040101010101" pitchFamily="2" charset="-122"/>
          </a:endParaRPr>
        </a:p>
      </dgm:t>
    </dgm:pt>
    <dgm:pt modelId="{F1C6DE1E-D736-47B0-9A30-01C82FAF24B1}" type="sibTrans" cxnId="{D5E0E7D0-2823-4270-8990-5E8A3CCD3104}">
      <dgm:prSet/>
      <dgm:spPr/>
      <dgm:t>
        <a:bodyPr/>
        <a:lstStyle/>
        <a:p>
          <a:endParaRPr lang="zh-CN" altLang="en-US" sz="1800">
            <a:latin typeface="华文楷体" panose="02010600040101010101" pitchFamily="2" charset="-122"/>
            <a:ea typeface="华文楷体" panose="02010600040101010101" pitchFamily="2" charset="-122"/>
          </a:endParaRPr>
        </a:p>
      </dgm:t>
    </dgm:pt>
    <dgm:pt modelId="{342F405D-5D0B-40CA-BD06-1905EF16B90D}">
      <dgm:prSet phldrT="[文本]" custT="1"/>
      <dgm:spPr/>
      <dgm:t>
        <a:bodyPr/>
        <a:lstStyle/>
        <a:p>
          <a:pPr>
            <a:lnSpc>
              <a:spcPct val="100000"/>
            </a:lnSpc>
            <a:spcAft>
              <a:spcPts val="0"/>
            </a:spcAft>
          </a:pPr>
          <a:r>
            <a:rPr lang="en-US" altLang="zh-CN" sz="1800" dirty="0" smtClean="0">
              <a:latin typeface="华文楷体" panose="02010600040101010101" pitchFamily="2" charset="-122"/>
              <a:ea typeface="华文楷体" panose="02010600040101010101" pitchFamily="2" charset="-122"/>
            </a:rPr>
            <a:t>G1</a:t>
          </a:r>
          <a:r>
            <a:rPr lang="zh-CN" altLang="en-US" sz="1800" dirty="0" smtClean="0">
              <a:latin typeface="华文楷体" panose="02010600040101010101" pitchFamily="2" charset="-122"/>
              <a:ea typeface="华文楷体" panose="02010600040101010101" pitchFamily="2" charset="-122"/>
            </a:rPr>
            <a:t>让利自然</a:t>
          </a:r>
          <a:endParaRPr lang="zh-CN" altLang="en-US" sz="1800" dirty="0">
            <a:latin typeface="华文楷体" panose="02010600040101010101" pitchFamily="2" charset="-122"/>
            <a:ea typeface="华文楷体" panose="02010600040101010101" pitchFamily="2" charset="-122"/>
          </a:endParaRPr>
        </a:p>
      </dgm:t>
    </dgm:pt>
    <dgm:pt modelId="{1A3A32BA-2246-407D-BBE1-A0AC60D591DF}" type="parTrans" cxnId="{62BC5DBF-8EC1-4529-B251-6D15532708C0}">
      <dgm:prSet/>
      <dgm:spPr/>
      <dgm:t>
        <a:bodyPr/>
        <a:lstStyle/>
        <a:p>
          <a:endParaRPr lang="zh-CN" altLang="en-US" sz="1800">
            <a:latin typeface="华文楷体" panose="02010600040101010101" pitchFamily="2" charset="-122"/>
            <a:ea typeface="华文楷体" panose="02010600040101010101" pitchFamily="2" charset="-122"/>
          </a:endParaRPr>
        </a:p>
      </dgm:t>
    </dgm:pt>
    <dgm:pt modelId="{76AEAB7E-DE52-4683-B193-504C5D8BC3AC}" type="sibTrans" cxnId="{62BC5DBF-8EC1-4529-B251-6D15532708C0}">
      <dgm:prSet/>
      <dgm:spPr/>
      <dgm:t>
        <a:bodyPr/>
        <a:lstStyle/>
        <a:p>
          <a:endParaRPr lang="zh-CN" altLang="en-US" sz="1800">
            <a:latin typeface="华文楷体" panose="02010600040101010101" pitchFamily="2" charset="-122"/>
            <a:ea typeface="华文楷体" panose="02010600040101010101" pitchFamily="2" charset="-122"/>
          </a:endParaRPr>
        </a:p>
      </dgm:t>
    </dgm:pt>
    <dgm:pt modelId="{A0C40C65-5BB2-41BB-8811-19290064C6F2}">
      <dgm:prSet phldrT="[文本]" custT="1"/>
      <dgm:spPr/>
      <dgm:t>
        <a:bodyPr/>
        <a:lstStyle/>
        <a:p>
          <a:r>
            <a:rPr lang="en-US" altLang="zh-CN" sz="1800" dirty="0" smtClean="0">
              <a:latin typeface="华文楷体" panose="02010600040101010101" pitchFamily="2" charset="-122"/>
              <a:ea typeface="华文楷体" panose="02010600040101010101" pitchFamily="2" charset="-122"/>
            </a:rPr>
            <a:t>G5</a:t>
          </a:r>
          <a:r>
            <a:rPr lang="zh-CN" altLang="en-US" sz="1800" dirty="0" smtClean="0">
              <a:latin typeface="华文楷体" panose="02010600040101010101" pitchFamily="2" charset="-122"/>
              <a:ea typeface="华文楷体" panose="02010600040101010101" pitchFamily="2" charset="-122"/>
            </a:rPr>
            <a:t>节能减排</a:t>
          </a:r>
          <a:endParaRPr lang="zh-CN" altLang="en-US" sz="1800" dirty="0">
            <a:latin typeface="华文楷体" panose="02010600040101010101" pitchFamily="2" charset="-122"/>
            <a:ea typeface="华文楷体" panose="02010600040101010101" pitchFamily="2" charset="-122"/>
          </a:endParaRPr>
        </a:p>
      </dgm:t>
    </dgm:pt>
    <dgm:pt modelId="{DAE96554-EC16-4862-BC11-457E670F7BBB}" type="parTrans" cxnId="{390F845B-4729-4B49-B0ED-6B089C3E4FE1}">
      <dgm:prSet/>
      <dgm:spPr/>
      <dgm:t>
        <a:bodyPr/>
        <a:lstStyle/>
        <a:p>
          <a:endParaRPr lang="zh-CN" altLang="en-US" sz="1800">
            <a:latin typeface="华文楷体" panose="02010600040101010101" pitchFamily="2" charset="-122"/>
            <a:ea typeface="华文楷体" panose="02010600040101010101" pitchFamily="2" charset="-122"/>
          </a:endParaRPr>
        </a:p>
      </dgm:t>
    </dgm:pt>
    <dgm:pt modelId="{F4E5AB61-54FE-4F30-A961-BBB7808178DC}" type="sibTrans" cxnId="{390F845B-4729-4B49-B0ED-6B089C3E4FE1}">
      <dgm:prSet/>
      <dgm:spPr/>
      <dgm:t>
        <a:bodyPr/>
        <a:lstStyle/>
        <a:p>
          <a:endParaRPr lang="zh-CN" altLang="en-US" sz="1800">
            <a:latin typeface="华文楷体" panose="02010600040101010101" pitchFamily="2" charset="-122"/>
            <a:ea typeface="华文楷体" panose="02010600040101010101" pitchFamily="2" charset="-122"/>
          </a:endParaRPr>
        </a:p>
      </dgm:t>
    </dgm:pt>
    <dgm:pt modelId="{CE4D3E27-0490-4C1C-9184-11E1803BE4C0}">
      <dgm:prSet phldrT="[文本]" custT="1"/>
      <dgm:spPr/>
      <dgm:t>
        <a:bodyPr/>
        <a:lstStyle/>
        <a:p>
          <a:r>
            <a:rPr lang="zh-CN" altLang="en-US" sz="2400" dirty="0" smtClean="0">
              <a:latin typeface="华文楷体" panose="02010600040101010101" pitchFamily="2" charset="-122"/>
              <a:ea typeface="华文楷体" panose="02010600040101010101" pitchFamily="2" charset="-122"/>
            </a:rPr>
            <a:t>企业环境表现评分</a:t>
          </a:r>
          <a:endParaRPr lang="zh-CN" altLang="en-US" sz="2400" dirty="0">
            <a:latin typeface="华文楷体" panose="02010600040101010101" pitchFamily="2" charset="-122"/>
            <a:ea typeface="华文楷体" panose="02010600040101010101" pitchFamily="2" charset="-122"/>
          </a:endParaRPr>
        </a:p>
      </dgm:t>
    </dgm:pt>
    <dgm:pt modelId="{17A319B9-3BC0-45B3-90C9-BDA2C1CCA813}" type="parTrans" cxnId="{9D99F2E8-6EA2-4A32-A442-6F25A356C1D9}">
      <dgm:prSet/>
      <dgm:spPr/>
      <dgm:t>
        <a:bodyPr/>
        <a:lstStyle/>
        <a:p>
          <a:endParaRPr lang="zh-CN" altLang="en-US" sz="1800">
            <a:latin typeface="华文楷体" panose="02010600040101010101" pitchFamily="2" charset="-122"/>
            <a:ea typeface="华文楷体" panose="02010600040101010101" pitchFamily="2" charset="-122"/>
          </a:endParaRPr>
        </a:p>
      </dgm:t>
    </dgm:pt>
    <dgm:pt modelId="{05781BDE-AA04-4C56-87EE-DFEC9562841C}" type="sibTrans" cxnId="{9D99F2E8-6EA2-4A32-A442-6F25A356C1D9}">
      <dgm:prSet/>
      <dgm:spPr/>
      <dgm:t>
        <a:bodyPr/>
        <a:lstStyle/>
        <a:p>
          <a:endParaRPr lang="zh-CN" altLang="en-US" sz="1800">
            <a:latin typeface="华文楷体" panose="02010600040101010101" pitchFamily="2" charset="-122"/>
            <a:ea typeface="华文楷体" panose="02010600040101010101" pitchFamily="2" charset="-122"/>
          </a:endParaRPr>
        </a:p>
      </dgm:t>
    </dgm:pt>
    <dgm:pt modelId="{32F7C7AD-AFFC-48FE-B67E-7EFE37F28E11}">
      <dgm:prSet custT="1"/>
      <dgm:spPr/>
      <dgm:t>
        <a:bodyPr/>
        <a:lstStyle/>
        <a:p>
          <a:r>
            <a:rPr lang="en-US" altLang="zh-CN" sz="1800" dirty="0" smtClean="0">
              <a:latin typeface="华文楷体" panose="02010600040101010101" pitchFamily="2" charset="-122"/>
              <a:ea typeface="华文楷体" panose="02010600040101010101" pitchFamily="2" charset="-122"/>
            </a:rPr>
            <a:t>G3</a:t>
          </a:r>
          <a:r>
            <a:rPr lang="zh-CN" altLang="en-US" sz="1800" dirty="0" smtClean="0">
              <a:latin typeface="华文楷体" panose="02010600040101010101" pitchFamily="2" charset="-122"/>
              <a:ea typeface="华文楷体" panose="02010600040101010101" pitchFamily="2" charset="-122"/>
            </a:rPr>
            <a:t>友好开发</a:t>
          </a:r>
          <a:endParaRPr lang="zh-CN" altLang="en-US" sz="1800" dirty="0">
            <a:latin typeface="华文楷体" panose="02010600040101010101" pitchFamily="2" charset="-122"/>
            <a:ea typeface="华文楷体" panose="02010600040101010101" pitchFamily="2" charset="-122"/>
          </a:endParaRPr>
        </a:p>
      </dgm:t>
    </dgm:pt>
    <dgm:pt modelId="{F108A53B-DD7C-45A6-B4AD-20B7CB0700F2}" type="parTrans" cxnId="{78EFB7B0-B336-4A73-B1A4-C3EBB9A74D3E}">
      <dgm:prSet/>
      <dgm:spPr/>
      <dgm:t>
        <a:bodyPr/>
        <a:lstStyle/>
        <a:p>
          <a:endParaRPr lang="zh-CN" altLang="en-US"/>
        </a:p>
      </dgm:t>
    </dgm:pt>
    <dgm:pt modelId="{94F0963C-9817-45C4-B608-A2F34F913D72}" type="sibTrans" cxnId="{78EFB7B0-B336-4A73-B1A4-C3EBB9A74D3E}">
      <dgm:prSet/>
      <dgm:spPr/>
      <dgm:t>
        <a:bodyPr/>
        <a:lstStyle/>
        <a:p>
          <a:endParaRPr lang="zh-CN" altLang="en-US"/>
        </a:p>
      </dgm:t>
    </dgm:pt>
    <dgm:pt modelId="{EA731F7B-933F-48BB-A8B0-39EB3F225C06}">
      <dgm:prSet custT="1"/>
      <dgm:spPr/>
      <dgm:t>
        <a:bodyPr/>
        <a:lstStyle/>
        <a:p>
          <a:r>
            <a:rPr lang="en-US" altLang="zh-CN" sz="1800" dirty="0" smtClean="0">
              <a:latin typeface="华文楷体" panose="02010600040101010101" pitchFamily="2" charset="-122"/>
              <a:ea typeface="华文楷体" panose="02010600040101010101" pitchFamily="2" charset="-122"/>
            </a:rPr>
            <a:t>G4</a:t>
          </a:r>
          <a:r>
            <a:rPr lang="zh-CN" altLang="en-US" sz="1800" dirty="0" smtClean="0">
              <a:latin typeface="华文楷体" panose="02010600040101010101" pitchFamily="2" charset="-122"/>
              <a:ea typeface="华文楷体" panose="02010600040101010101" pitchFamily="2" charset="-122"/>
            </a:rPr>
            <a:t>集约建设</a:t>
          </a:r>
          <a:endParaRPr lang="zh-CN" altLang="en-US" sz="1800" dirty="0">
            <a:latin typeface="华文楷体" panose="02010600040101010101" pitchFamily="2" charset="-122"/>
            <a:ea typeface="华文楷体" panose="02010600040101010101" pitchFamily="2" charset="-122"/>
          </a:endParaRPr>
        </a:p>
      </dgm:t>
    </dgm:pt>
    <dgm:pt modelId="{9D4F69DC-2E7F-4EC5-8A61-04E889CA7709}" type="parTrans" cxnId="{E35E091E-9AC5-402D-BFDB-948EFD08D1A9}">
      <dgm:prSet/>
      <dgm:spPr/>
      <dgm:t>
        <a:bodyPr/>
        <a:lstStyle/>
        <a:p>
          <a:endParaRPr lang="zh-CN" altLang="en-US"/>
        </a:p>
      </dgm:t>
    </dgm:pt>
    <dgm:pt modelId="{F53B7200-740D-48F5-B5CE-33E79A82348B}" type="sibTrans" cxnId="{E35E091E-9AC5-402D-BFDB-948EFD08D1A9}">
      <dgm:prSet/>
      <dgm:spPr/>
      <dgm:t>
        <a:bodyPr/>
        <a:lstStyle/>
        <a:p>
          <a:endParaRPr lang="zh-CN" altLang="en-US"/>
        </a:p>
      </dgm:t>
    </dgm:pt>
    <dgm:pt modelId="{DFD6BC20-EB92-4048-8DB9-612F3B0B7E59}">
      <dgm:prSet custT="1"/>
      <dgm:spPr/>
      <dgm:t>
        <a:bodyPr/>
        <a:lstStyle/>
        <a:p>
          <a:pPr>
            <a:lnSpc>
              <a:spcPct val="100000"/>
            </a:lnSpc>
            <a:spcAft>
              <a:spcPts val="0"/>
            </a:spcAft>
          </a:pPr>
          <a:r>
            <a:rPr lang="en-US" altLang="zh-CN" sz="1800" dirty="0" smtClean="0">
              <a:latin typeface="华文楷体" panose="02010600040101010101" pitchFamily="2" charset="-122"/>
              <a:ea typeface="华文楷体" panose="02010600040101010101" pitchFamily="2" charset="-122"/>
            </a:rPr>
            <a:t>G2</a:t>
          </a:r>
          <a:r>
            <a:rPr lang="zh-CN" altLang="en-US" sz="1800" dirty="0" smtClean="0">
              <a:latin typeface="华文楷体" panose="02010600040101010101" pitchFamily="2" charset="-122"/>
              <a:ea typeface="华文楷体" panose="02010600040101010101" pitchFamily="2" charset="-122"/>
            </a:rPr>
            <a:t>适应自然</a:t>
          </a:r>
          <a:endParaRPr lang="zh-CN" altLang="en-US" sz="1800" dirty="0">
            <a:latin typeface="华文楷体" panose="02010600040101010101" pitchFamily="2" charset="-122"/>
            <a:ea typeface="华文楷体" panose="02010600040101010101" pitchFamily="2" charset="-122"/>
          </a:endParaRPr>
        </a:p>
      </dgm:t>
    </dgm:pt>
    <dgm:pt modelId="{2614784D-BAC0-4195-8A56-55114BC2A884}" type="parTrans" cxnId="{9B1AF0B8-48CB-42BA-A0B2-E797AC6EA4CF}">
      <dgm:prSet/>
      <dgm:spPr/>
      <dgm:t>
        <a:bodyPr/>
        <a:lstStyle/>
        <a:p>
          <a:endParaRPr lang="zh-CN" altLang="en-US"/>
        </a:p>
      </dgm:t>
    </dgm:pt>
    <dgm:pt modelId="{30D6BBD1-9694-49EC-9012-8155CD10CFBA}" type="sibTrans" cxnId="{9B1AF0B8-48CB-42BA-A0B2-E797AC6EA4CF}">
      <dgm:prSet/>
      <dgm:spPr/>
      <dgm:t>
        <a:bodyPr/>
        <a:lstStyle/>
        <a:p>
          <a:endParaRPr lang="zh-CN" altLang="en-US"/>
        </a:p>
      </dgm:t>
    </dgm:pt>
    <dgm:pt modelId="{B6EDAE52-08FE-4F01-B6B6-E45F5AB48807}">
      <dgm:prSet phldrT="[文本]" custT="1"/>
      <dgm:spPr/>
      <dgm:t>
        <a:bodyPr/>
        <a:lstStyle/>
        <a:p>
          <a:r>
            <a:rPr lang="zh-CN" altLang="en-US" sz="1800" dirty="0" smtClean="0">
              <a:latin typeface="华文楷体" panose="02010600040101010101" pitchFamily="2" charset="-122"/>
              <a:ea typeface="华文楷体" panose="02010600040101010101" pitchFamily="2" charset="-122"/>
            </a:rPr>
            <a:t>污染防治</a:t>
          </a:r>
          <a:endParaRPr lang="zh-CN" altLang="en-US" sz="1800" dirty="0">
            <a:latin typeface="华文楷体" panose="02010600040101010101" pitchFamily="2" charset="-122"/>
            <a:ea typeface="华文楷体" panose="02010600040101010101" pitchFamily="2" charset="-122"/>
          </a:endParaRPr>
        </a:p>
      </dgm:t>
    </dgm:pt>
    <dgm:pt modelId="{322EF19F-96F8-4ABC-BBBF-239214894AC9}" type="parTrans" cxnId="{8B1A3CAE-9569-4B2A-BC86-C33A29018427}">
      <dgm:prSet/>
      <dgm:spPr/>
      <dgm:t>
        <a:bodyPr/>
        <a:lstStyle/>
        <a:p>
          <a:endParaRPr lang="zh-CN" altLang="en-US"/>
        </a:p>
      </dgm:t>
    </dgm:pt>
    <dgm:pt modelId="{2E7510F4-6836-40DD-9CC8-B7E25CA2DC8D}" type="sibTrans" cxnId="{8B1A3CAE-9569-4B2A-BC86-C33A29018427}">
      <dgm:prSet/>
      <dgm:spPr/>
      <dgm:t>
        <a:bodyPr/>
        <a:lstStyle/>
        <a:p>
          <a:endParaRPr lang="zh-CN" altLang="en-US"/>
        </a:p>
      </dgm:t>
    </dgm:pt>
    <dgm:pt modelId="{F03B81F7-398B-4E5E-93C7-44998EFB6A91}">
      <dgm:prSet custT="1"/>
      <dgm:spPr/>
      <dgm:t>
        <a:bodyPr/>
        <a:lstStyle/>
        <a:p>
          <a:r>
            <a:rPr lang="zh-CN" altLang="en-US" sz="1800" dirty="0" smtClean="0">
              <a:latin typeface="华文楷体" panose="02010600040101010101" pitchFamily="2" charset="-122"/>
              <a:ea typeface="华文楷体" panose="02010600040101010101" pitchFamily="2" charset="-122"/>
            </a:rPr>
            <a:t>生态保护</a:t>
          </a:r>
          <a:endParaRPr lang="zh-CN" altLang="en-US" sz="1800" dirty="0">
            <a:latin typeface="华文楷体" panose="02010600040101010101" pitchFamily="2" charset="-122"/>
            <a:ea typeface="华文楷体" panose="02010600040101010101" pitchFamily="2" charset="-122"/>
          </a:endParaRPr>
        </a:p>
      </dgm:t>
    </dgm:pt>
    <dgm:pt modelId="{C0BC9D70-1649-4E7B-BE75-399685C5C844}" type="parTrans" cxnId="{9E67AD2A-F438-4570-9358-025949D871EB}">
      <dgm:prSet/>
      <dgm:spPr/>
      <dgm:t>
        <a:bodyPr/>
        <a:lstStyle/>
        <a:p>
          <a:endParaRPr lang="zh-CN" altLang="en-US"/>
        </a:p>
      </dgm:t>
    </dgm:pt>
    <dgm:pt modelId="{2635F7B4-D9C3-4DE7-BC3C-C961EE704ADF}" type="sibTrans" cxnId="{9E67AD2A-F438-4570-9358-025949D871EB}">
      <dgm:prSet/>
      <dgm:spPr/>
      <dgm:t>
        <a:bodyPr/>
        <a:lstStyle/>
        <a:p>
          <a:endParaRPr lang="zh-CN" altLang="en-US"/>
        </a:p>
      </dgm:t>
    </dgm:pt>
    <dgm:pt modelId="{3ECC2904-CB90-463C-B01D-7C2F73A69394}">
      <dgm:prSet custT="1"/>
      <dgm:spPr/>
      <dgm:t>
        <a:bodyPr/>
        <a:lstStyle/>
        <a:p>
          <a:r>
            <a:rPr lang="zh-CN" altLang="en-US" sz="1800" dirty="0" smtClean="0">
              <a:latin typeface="华文楷体" panose="02010600040101010101" pitchFamily="2" charset="-122"/>
              <a:ea typeface="华文楷体" panose="02010600040101010101" pitchFamily="2" charset="-122"/>
            </a:rPr>
            <a:t>环境管理</a:t>
          </a:r>
          <a:endParaRPr lang="zh-CN" altLang="en-US" sz="1800" dirty="0">
            <a:latin typeface="华文楷体" panose="02010600040101010101" pitchFamily="2" charset="-122"/>
            <a:ea typeface="华文楷体" panose="02010600040101010101" pitchFamily="2" charset="-122"/>
          </a:endParaRPr>
        </a:p>
      </dgm:t>
    </dgm:pt>
    <dgm:pt modelId="{77A3955E-BB59-40EA-80E1-8F6583BB2A46}" type="sibTrans" cxnId="{72658277-B004-4B4A-81BA-AC85C4CF8E66}">
      <dgm:prSet/>
      <dgm:spPr/>
      <dgm:t>
        <a:bodyPr/>
        <a:lstStyle/>
        <a:p>
          <a:endParaRPr lang="zh-CN" altLang="en-US"/>
        </a:p>
      </dgm:t>
    </dgm:pt>
    <dgm:pt modelId="{EBED24DC-9861-4210-88B3-1E950ABA4135}" type="parTrans" cxnId="{72658277-B004-4B4A-81BA-AC85C4CF8E66}">
      <dgm:prSet/>
      <dgm:spPr/>
      <dgm:t>
        <a:bodyPr/>
        <a:lstStyle/>
        <a:p>
          <a:endParaRPr lang="zh-CN" altLang="en-US"/>
        </a:p>
      </dgm:t>
    </dgm:pt>
    <dgm:pt modelId="{F763A140-6FA6-4C9E-9AB4-39221FA53ED6}">
      <dgm:prSet phldrT="[文本]" custT="1"/>
      <dgm:spPr/>
      <dgm:t>
        <a:bodyPr/>
        <a:lstStyle/>
        <a:p>
          <a:r>
            <a:rPr lang="zh-CN" altLang="en-US" sz="1800" dirty="0" smtClean="0">
              <a:latin typeface="华文楷体" panose="02010600040101010101" pitchFamily="2" charset="-122"/>
              <a:ea typeface="华文楷体" panose="02010600040101010101" pitchFamily="2" charset="-122"/>
            </a:rPr>
            <a:t>社会影响</a:t>
          </a:r>
          <a:endParaRPr lang="zh-CN" altLang="en-US" sz="1800" dirty="0">
            <a:latin typeface="华文楷体" panose="02010600040101010101" pitchFamily="2" charset="-122"/>
            <a:ea typeface="华文楷体" panose="02010600040101010101" pitchFamily="2" charset="-122"/>
          </a:endParaRPr>
        </a:p>
      </dgm:t>
    </dgm:pt>
    <dgm:pt modelId="{BBB5BA5A-A758-4E2E-AECA-491E08FA7444}" type="sibTrans" cxnId="{81A018F8-6828-45F7-A853-C164A4FE1596}">
      <dgm:prSet/>
      <dgm:spPr/>
      <dgm:t>
        <a:bodyPr/>
        <a:lstStyle/>
        <a:p>
          <a:endParaRPr lang="zh-CN" altLang="en-US"/>
        </a:p>
      </dgm:t>
    </dgm:pt>
    <dgm:pt modelId="{BC8E1299-CD32-47CF-AC96-DA88E87E78FC}" type="parTrans" cxnId="{81A018F8-6828-45F7-A853-C164A4FE1596}">
      <dgm:prSet/>
      <dgm:spPr/>
      <dgm:t>
        <a:bodyPr/>
        <a:lstStyle/>
        <a:p>
          <a:endParaRPr lang="zh-CN" altLang="en-US"/>
        </a:p>
      </dgm:t>
    </dgm:pt>
    <dgm:pt modelId="{D85BD1CA-0C11-4950-A5FE-49655B401834}">
      <dgm:prSet custT="1"/>
      <dgm:spPr/>
      <dgm:t>
        <a:bodyPr/>
        <a:lstStyle/>
        <a:p>
          <a:r>
            <a:rPr lang="zh-CN" altLang="en-US" sz="1800" dirty="0" smtClean="0">
              <a:latin typeface="华文楷体" panose="02010600040101010101" pitchFamily="2" charset="-122"/>
              <a:ea typeface="华文楷体" panose="02010600040101010101" pitchFamily="2" charset="-122"/>
            </a:rPr>
            <a:t>环境表彰</a:t>
          </a:r>
          <a:endParaRPr lang="zh-CN" altLang="en-US" sz="1800" dirty="0">
            <a:latin typeface="华文楷体" panose="02010600040101010101" pitchFamily="2" charset="-122"/>
            <a:ea typeface="华文楷体" panose="02010600040101010101" pitchFamily="2" charset="-122"/>
          </a:endParaRPr>
        </a:p>
      </dgm:t>
    </dgm:pt>
    <dgm:pt modelId="{62E3326A-153E-440E-84D1-223A4F3AE269}" type="sibTrans" cxnId="{7971F9C0-D424-4FEF-A4CD-10031974318F}">
      <dgm:prSet/>
      <dgm:spPr/>
      <dgm:t>
        <a:bodyPr/>
        <a:lstStyle/>
        <a:p>
          <a:endParaRPr lang="zh-CN" altLang="en-US"/>
        </a:p>
      </dgm:t>
    </dgm:pt>
    <dgm:pt modelId="{F14D89C0-7085-4ACA-850D-091E5C7ACB33}" type="parTrans" cxnId="{7971F9C0-D424-4FEF-A4CD-10031974318F}">
      <dgm:prSet/>
      <dgm:spPr/>
      <dgm:t>
        <a:bodyPr/>
        <a:lstStyle/>
        <a:p>
          <a:endParaRPr lang="zh-CN" altLang="en-US"/>
        </a:p>
      </dgm:t>
    </dgm:pt>
    <dgm:pt modelId="{55765A09-829A-4D16-A8B5-95B6468485E2}">
      <dgm:prSet custT="1"/>
      <dgm:spPr/>
      <dgm:t>
        <a:bodyPr/>
        <a:lstStyle/>
        <a:p>
          <a:r>
            <a:rPr lang="zh-CN" altLang="en-US" sz="1800" dirty="0" smtClean="0">
              <a:latin typeface="华文楷体" panose="02010600040101010101" pitchFamily="2" charset="-122"/>
              <a:ea typeface="华文楷体" panose="02010600040101010101" pitchFamily="2" charset="-122"/>
            </a:rPr>
            <a:t>信息公开</a:t>
          </a:r>
          <a:endParaRPr lang="zh-CN" altLang="en-US" sz="1800" dirty="0">
            <a:latin typeface="华文楷体" panose="02010600040101010101" pitchFamily="2" charset="-122"/>
            <a:ea typeface="华文楷体" panose="02010600040101010101" pitchFamily="2" charset="-122"/>
          </a:endParaRPr>
        </a:p>
      </dgm:t>
    </dgm:pt>
    <dgm:pt modelId="{ED800626-A470-469C-BD1E-F5985C061C14}" type="sibTrans" cxnId="{E23AEE8C-A916-4D39-AE64-D5FCB0DFB54B}">
      <dgm:prSet/>
      <dgm:spPr/>
      <dgm:t>
        <a:bodyPr/>
        <a:lstStyle/>
        <a:p>
          <a:endParaRPr lang="zh-CN" altLang="en-US"/>
        </a:p>
      </dgm:t>
    </dgm:pt>
    <dgm:pt modelId="{ED507DFA-112B-4E53-A031-7580DB0492DD}" type="parTrans" cxnId="{E23AEE8C-A916-4D39-AE64-D5FCB0DFB54B}">
      <dgm:prSet/>
      <dgm:spPr/>
      <dgm:t>
        <a:bodyPr/>
        <a:lstStyle/>
        <a:p>
          <a:endParaRPr lang="zh-CN" altLang="en-US"/>
        </a:p>
      </dgm:t>
    </dgm:pt>
    <dgm:pt modelId="{5F9FDA46-3ACD-4331-A0F6-B6BB4EE69737}" type="pres">
      <dgm:prSet presAssocID="{32C9CB9C-893C-4F56-99FD-6B0FC4BD4A53}" presName="list" presStyleCnt="0">
        <dgm:presLayoutVars>
          <dgm:dir/>
          <dgm:animLvl val="lvl"/>
        </dgm:presLayoutVars>
      </dgm:prSet>
      <dgm:spPr/>
      <dgm:t>
        <a:bodyPr/>
        <a:lstStyle/>
        <a:p>
          <a:endParaRPr lang="zh-CN" altLang="en-US"/>
        </a:p>
      </dgm:t>
    </dgm:pt>
    <dgm:pt modelId="{C77974F3-8902-4B65-B6B3-47610033D2E0}" type="pres">
      <dgm:prSet presAssocID="{6704A89B-3D42-4E04-A6A0-C9C7343801E6}" presName="posSpace" presStyleCnt="0"/>
      <dgm:spPr/>
    </dgm:pt>
    <dgm:pt modelId="{6FA6E17E-08A7-436F-9B97-61A675D9121D}" type="pres">
      <dgm:prSet presAssocID="{6704A89B-3D42-4E04-A6A0-C9C7343801E6}" presName="vertFlow" presStyleCnt="0"/>
      <dgm:spPr/>
    </dgm:pt>
    <dgm:pt modelId="{5AD2FE72-6883-48EF-80C7-39367EDAC402}" type="pres">
      <dgm:prSet presAssocID="{6704A89B-3D42-4E04-A6A0-C9C7343801E6}" presName="topSpace" presStyleCnt="0"/>
      <dgm:spPr/>
    </dgm:pt>
    <dgm:pt modelId="{91EB8833-3382-4B4D-8CEB-C516159023DC}" type="pres">
      <dgm:prSet presAssocID="{6704A89B-3D42-4E04-A6A0-C9C7343801E6}" presName="firstComp" presStyleCnt="0"/>
      <dgm:spPr/>
    </dgm:pt>
    <dgm:pt modelId="{B2DCF7B7-D35C-4206-B23C-A88C080741B5}" type="pres">
      <dgm:prSet presAssocID="{6704A89B-3D42-4E04-A6A0-C9C7343801E6}" presName="firstChild" presStyleLbl="bgAccFollowNode1" presStyleIdx="0" presStyleCnt="11" custScaleX="99621" custScaleY="39828"/>
      <dgm:spPr/>
      <dgm:t>
        <a:bodyPr/>
        <a:lstStyle/>
        <a:p>
          <a:endParaRPr lang="zh-CN" altLang="en-US"/>
        </a:p>
      </dgm:t>
    </dgm:pt>
    <dgm:pt modelId="{04619D36-CB0F-4954-B946-7A7F9E4EABF3}" type="pres">
      <dgm:prSet presAssocID="{6704A89B-3D42-4E04-A6A0-C9C7343801E6}" presName="firstChildTx" presStyleLbl="bgAccFollowNode1" presStyleIdx="0" presStyleCnt="11">
        <dgm:presLayoutVars>
          <dgm:bulletEnabled val="1"/>
        </dgm:presLayoutVars>
      </dgm:prSet>
      <dgm:spPr/>
      <dgm:t>
        <a:bodyPr/>
        <a:lstStyle/>
        <a:p>
          <a:endParaRPr lang="zh-CN" altLang="en-US"/>
        </a:p>
      </dgm:t>
    </dgm:pt>
    <dgm:pt modelId="{86D68D88-3596-4557-8F20-3F78D7A352E0}" type="pres">
      <dgm:prSet presAssocID="{DFD6BC20-EB92-4048-8DB9-612F3B0B7E59}" presName="comp" presStyleCnt="0"/>
      <dgm:spPr/>
    </dgm:pt>
    <dgm:pt modelId="{019491FD-EDF4-4352-B7EF-2CCFBE1DB477}" type="pres">
      <dgm:prSet presAssocID="{DFD6BC20-EB92-4048-8DB9-612F3B0B7E59}" presName="child" presStyleLbl="bgAccFollowNode1" presStyleIdx="1" presStyleCnt="11" custScaleX="99621" custScaleY="39828"/>
      <dgm:spPr/>
      <dgm:t>
        <a:bodyPr/>
        <a:lstStyle/>
        <a:p>
          <a:endParaRPr lang="zh-CN" altLang="en-US"/>
        </a:p>
      </dgm:t>
    </dgm:pt>
    <dgm:pt modelId="{27DA13F8-83C1-4A8C-A0CD-B27849630AEB}" type="pres">
      <dgm:prSet presAssocID="{DFD6BC20-EB92-4048-8DB9-612F3B0B7E59}" presName="childTx" presStyleLbl="bgAccFollowNode1" presStyleIdx="1" presStyleCnt="11">
        <dgm:presLayoutVars>
          <dgm:bulletEnabled val="1"/>
        </dgm:presLayoutVars>
      </dgm:prSet>
      <dgm:spPr/>
      <dgm:t>
        <a:bodyPr/>
        <a:lstStyle/>
        <a:p>
          <a:endParaRPr lang="zh-CN" altLang="en-US"/>
        </a:p>
      </dgm:t>
    </dgm:pt>
    <dgm:pt modelId="{6457D674-A589-4A18-A857-DF38DF35C9E0}" type="pres">
      <dgm:prSet presAssocID="{32F7C7AD-AFFC-48FE-B67E-7EFE37F28E11}" presName="comp" presStyleCnt="0"/>
      <dgm:spPr/>
    </dgm:pt>
    <dgm:pt modelId="{0F71A4D1-91B4-4507-B684-20B2624B6D90}" type="pres">
      <dgm:prSet presAssocID="{32F7C7AD-AFFC-48FE-B67E-7EFE37F28E11}" presName="child" presStyleLbl="bgAccFollowNode1" presStyleIdx="2" presStyleCnt="11" custScaleX="99621" custScaleY="39828"/>
      <dgm:spPr/>
      <dgm:t>
        <a:bodyPr/>
        <a:lstStyle/>
        <a:p>
          <a:endParaRPr lang="zh-CN" altLang="en-US"/>
        </a:p>
      </dgm:t>
    </dgm:pt>
    <dgm:pt modelId="{79E779FF-463F-4F17-878F-0754A30B0FCD}" type="pres">
      <dgm:prSet presAssocID="{32F7C7AD-AFFC-48FE-B67E-7EFE37F28E11}" presName="childTx" presStyleLbl="bgAccFollowNode1" presStyleIdx="2" presStyleCnt="11">
        <dgm:presLayoutVars>
          <dgm:bulletEnabled val="1"/>
        </dgm:presLayoutVars>
      </dgm:prSet>
      <dgm:spPr/>
      <dgm:t>
        <a:bodyPr/>
        <a:lstStyle/>
        <a:p>
          <a:endParaRPr lang="zh-CN" altLang="en-US"/>
        </a:p>
      </dgm:t>
    </dgm:pt>
    <dgm:pt modelId="{2FBA21BF-C393-4C42-8EB9-09519A848F12}" type="pres">
      <dgm:prSet presAssocID="{EA731F7B-933F-48BB-A8B0-39EB3F225C06}" presName="comp" presStyleCnt="0"/>
      <dgm:spPr/>
    </dgm:pt>
    <dgm:pt modelId="{84EEFB15-43C1-410B-A9A1-65AE86729DEC}" type="pres">
      <dgm:prSet presAssocID="{EA731F7B-933F-48BB-A8B0-39EB3F225C06}" presName="child" presStyleLbl="bgAccFollowNode1" presStyleIdx="3" presStyleCnt="11" custScaleX="99621" custScaleY="39828" custLinFactNeighborX="-1" custLinFactNeighborY="-1290"/>
      <dgm:spPr/>
      <dgm:t>
        <a:bodyPr/>
        <a:lstStyle/>
        <a:p>
          <a:endParaRPr lang="zh-CN" altLang="en-US"/>
        </a:p>
      </dgm:t>
    </dgm:pt>
    <dgm:pt modelId="{1876E6D3-AA8F-46C9-A64C-C5878DB650A8}" type="pres">
      <dgm:prSet presAssocID="{EA731F7B-933F-48BB-A8B0-39EB3F225C06}" presName="childTx" presStyleLbl="bgAccFollowNode1" presStyleIdx="3" presStyleCnt="11">
        <dgm:presLayoutVars>
          <dgm:bulletEnabled val="1"/>
        </dgm:presLayoutVars>
      </dgm:prSet>
      <dgm:spPr/>
      <dgm:t>
        <a:bodyPr/>
        <a:lstStyle/>
        <a:p>
          <a:endParaRPr lang="zh-CN" altLang="en-US"/>
        </a:p>
      </dgm:t>
    </dgm:pt>
    <dgm:pt modelId="{1CF2ACD1-4DF3-48F4-9CA6-5094B6AEAEA8}" type="pres">
      <dgm:prSet presAssocID="{A0C40C65-5BB2-41BB-8811-19290064C6F2}" presName="comp" presStyleCnt="0"/>
      <dgm:spPr/>
    </dgm:pt>
    <dgm:pt modelId="{48FA698E-1DB9-4500-8BE9-35B097656EC9}" type="pres">
      <dgm:prSet presAssocID="{A0C40C65-5BB2-41BB-8811-19290064C6F2}" presName="child" presStyleLbl="bgAccFollowNode1" presStyleIdx="4" presStyleCnt="11" custScaleX="99621" custScaleY="39828" custLinFactNeighborX="-1" custLinFactNeighborY="-645"/>
      <dgm:spPr/>
      <dgm:t>
        <a:bodyPr/>
        <a:lstStyle/>
        <a:p>
          <a:endParaRPr lang="zh-CN" altLang="en-US"/>
        </a:p>
      </dgm:t>
    </dgm:pt>
    <dgm:pt modelId="{416AD1BF-36BE-4C9B-8CE5-3C718368224F}" type="pres">
      <dgm:prSet presAssocID="{A0C40C65-5BB2-41BB-8811-19290064C6F2}" presName="childTx" presStyleLbl="bgAccFollowNode1" presStyleIdx="4" presStyleCnt="11">
        <dgm:presLayoutVars>
          <dgm:bulletEnabled val="1"/>
        </dgm:presLayoutVars>
      </dgm:prSet>
      <dgm:spPr/>
      <dgm:t>
        <a:bodyPr/>
        <a:lstStyle/>
        <a:p>
          <a:endParaRPr lang="zh-CN" altLang="en-US"/>
        </a:p>
      </dgm:t>
    </dgm:pt>
    <dgm:pt modelId="{F25DDEDB-BABF-4576-98FD-2F9A8ADF74EA}" type="pres">
      <dgm:prSet presAssocID="{6704A89B-3D42-4E04-A6A0-C9C7343801E6}" presName="negSpace" presStyleCnt="0"/>
      <dgm:spPr/>
    </dgm:pt>
    <dgm:pt modelId="{88CB928E-D1C7-4F9F-B7D6-C73E4EB93EE3}" type="pres">
      <dgm:prSet presAssocID="{6704A89B-3D42-4E04-A6A0-C9C7343801E6}" presName="circle" presStyleLbl="node1" presStyleIdx="0" presStyleCnt="2"/>
      <dgm:spPr/>
      <dgm:t>
        <a:bodyPr/>
        <a:lstStyle/>
        <a:p>
          <a:endParaRPr lang="zh-CN" altLang="en-US"/>
        </a:p>
      </dgm:t>
    </dgm:pt>
    <dgm:pt modelId="{D2285529-0E66-47AC-A1D8-73566D9D6769}" type="pres">
      <dgm:prSet presAssocID="{F1C6DE1E-D736-47B0-9A30-01C82FAF24B1}" presName="transSpace" presStyleCnt="0"/>
      <dgm:spPr/>
    </dgm:pt>
    <dgm:pt modelId="{EB3C1099-7265-46B6-8EC9-F394ABA322F4}" type="pres">
      <dgm:prSet presAssocID="{CE4D3E27-0490-4C1C-9184-11E1803BE4C0}" presName="posSpace" presStyleCnt="0"/>
      <dgm:spPr/>
    </dgm:pt>
    <dgm:pt modelId="{B911C3DD-4C27-4B0F-BFDC-52D2A454044F}" type="pres">
      <dgm:prSet presAssocID="{CE4D3E27-0490-4C1C-9184-11E1803BE4C0}" presName="vertFlow" presStyleCnt="0"/>
      <dgm:spPr/>
    </dgm:pt>
    <dgm:pt modelId="{66B3C206-0E36-4B97-8B73-D8F52B163E40}" type="pres">
      <dgm:prSet presAssocID="{CE4D3E27-0490-4C1C-9184-11E1803BE4C0}" presName="topSpace" presStyleCnt="0"/>
      <dgm:spPr/>
    </dgm:pt>
    <dgm:pt modelId="{9F333C52-EB4A-40D0-8C6B-1D5585357524}" type="pres">
      <dgm:prSet presAssocID="{CE4D3E27-0490-4C1C-9184-11E1803BE4C0}" presName="firstComp" presStyleCnt="0"/>
      <dgm:spPr/>
    </dgm:pt>
    <dgm:pt modelId="{B0EF8A06-D72F-4AB7-AC9C-F3C99B4578EE}" type="pres">
      <dgm:prSet presAssocID="{CE4D3E27-0490-4C1C-9184-11E1803BE4C0}" presName="firstChild" presStyleLbl="bgAccFollowNode1" presStyleIdx="5" presStyleCnt="11" custScaleX="99882" custScaleY="34850" custLinFactNeighborX="9722" custLinFactNeighborY="-331"/>
      <dgm:spPr/>
      <dgm:t>
        <a:bodyPr/>
        <a:lstStyle/>
        <a:p>
          <a:endParaRPr lang="zh-CN" altLang="en-US"/>
        </a:p>
      </dgm:t>
    </dgm:pt>
    <dgm:pt modelId="{3F064E66-EDBC-4947-812F-5B4A30870721}" type="pres">
      <dgm:prSet presAssocID="{CE4D3E27-0490-4C1C-9184-11E1803BE4C0}" presName="firstChildTx" presStyleLbl="bgAccFollowNode1" presStyleIdx="5" presStyleCnt="11">
        <dgm:presLayoutVars>
          <dgm:bulletEnabled val="1"/>
        </dgm:presLayoutVars>
      </dgm:prSet>
      <dgm:spPr/>
      <dgm:t>
        <a:bodyPr/>
        <a:lstStyle/>
        <a:p>
          <a:endParaRPr lang="zh-CN" altLang="en-US"/>
        </a:p>
      </dgm:t>
    </dgm:pt>
    <dgm:pt modelId="{EACBA028-A2B9-4483-9DA3-9BA20A8E26B0}" type="pres">
      <dgm:prSet presAssocID="{F03B81F7-398B-4E5E-93C7-44998EFB6A91}" presName="comp" presStyleCnt="0"/>
      <dgm:spPr/>
    </dgm:pt>
    <dgm:pt modelId="{0B8FDA83-FC6B-4BC1-A348-DF96961FECF5}" type="pres">
      <dgm:prSet presAssocID="{F03B81F7-398B-4E5E-93C7-44998EFB6A91}" presName="child" presStyleLbl="bgAccFollowNode1" presStyleIdx="6" presStyleCnt="11" custScaleX="99882" custScaleY="34850"/>
      <dgm:spPr/>
      <dgm:t>
        <a:bodyPr/>
        <a:lstStyle/>
        <a:p>
          <a:endParaRPr lang="zh-CN" altLang="en-US"/>
        </a:p>
      </dgm:t>
    </dgm:pt>
    <dgm:pt modelId="{EB3D37CE-514C-4EE3-ABA5-4C1A1AA475DA}" type="pres">
      <dgm:prSet presAssocID="{F03B81F7-398B-4E5E-93C7-44998EFB6A91}" presName="childTx" presStyleLbl="bgAccFollowNode1" presStyleIdx="6" presStyleCnt="11">
        <dgm:presLayoutVars>
          <dgm:bulletEnabled val="1"/>
        </dgm:presLayoutVars>
      </dgm:prSet>
      <dgm:spPr/>
      <dgm:t>
        <a:bodyPr/>
        <a:lstStyle/>
        <a:p>
          <a:endParaRPr lang="zh-CN" altLang="en-US"/>
        </a:p>
      </dgm:t>
    </dgm:pt>
    <dgm:pt modelId="{70117D10-E548-42B9-89A2-CB782607D884}" type="pres">
      <dgm:prSet presAssocID="{3ECC2904-CB90-463C-B01D-7C2F73A69394}" presName="comp" presStyleCnt="0"/>
      <dgm:spPr/>
    </dgm:pt>
    <dgm:pt modelId="{8F5C2364-9C5E-4D9D-8684-5E6CB939B501}" type="pres">
      <dgm:prSet presAssocID="{3ECC2904-CB90-463C-B01D-7C2F73A69394}" presName="child" presStyleLbl="bgAccFollowNode1" presStyleIdx="7" presStyleCnt="11" custScaleX="99882" custScaleY="34850"/>
      <dgm:spPr/>
      <dgm:t>
        <a:bodyPr/>
        <a:lstStyle/>
        <a:p>
          <a:endParaRPr lang="zh-CN" altLang="en-US"/>
        </a:p>
      </dgm:t>
    </dgm:pt>
    <dgm:pt modelId="{23F7666D-EBEF-40CE-B294-E739BE19012B}" type="pres">
      <dgm:prSet presAssocID="{3ECC2904-CB90-463C-B01D-7C2F73A69394}" presName="childTx" presStyleLbl="bgAccFollowNode1" presStyleIdx="7" presStyleCnt="11">
        <dgm:presLayoutVars>
          <dgm:bulletEnabled val="1"/>
        </dgm:presLayoutVars>
      </dgm:prSet>
      <dgm:spPr/>
      <dgm:t>
        <a:bodyPr/>
        <a:lstStyle/>
        <a:p>
          <a:endParaRPr lang="zh-CN" altLang="en-US"/>
        </a:p>
      </dgm:t>
    </dgm:pt>
    <dgm:pt modelId="{2D554704-9F2B-42A8-A944-26540C2F3B41}" type="pres">
      <dgm:prSet presAssocID="{F763A140-6FA6-4C9E-9AB4-39221FA53ED6}" presName="comp" presStyleCnt="0"/>
      <dgm:spPr/>
    </dgm:pt>
    <dgm:pt modelId="{0A766916-94CD-4171-8ACF-C12511B93AA8}" type="pres">
      <dgm:prSet presAssocID="{F763A140-6FA6-4C9E-9AB4-39221FA53ED6}" presName="child" presStyleLbl="bgAccFollowNode1" presStyleIdx="8" presStyleCnt="11" custScaleX="99882" custScaleY="34850"/>
      <dgm:spPr/>
      <dgm:t>
        <a:bodyPr/>
        <a:lstStyle/>
        <a:p>
          <a:endParaRPr lang="zh-CN" altLang="en-US"/>
        </a:p>
      </dgm:t>
    </dgm:pt>
    <dgm:pt modelId="{FEE62415-4243-4027-82BD-D6F8413A5936}" type="pres">
      <dgm:prSet presAssocID="{F763A140-6FA6-4C9E-9AB4-39221FA53ED6}" presName="childTx" presStyleLbl="bgAccFollowNode1" presStyleIdx="8" presStyleCnt="11">
        <dgm:presLayoutVars>
          <dgm:bulletEnabled val="1"/>
        </dgm:presLayoutVars>
      </dgm:prSet>
      <dgm:spPr/>
      <dgm:t>
        <a:bodyPr/>
        <a:lstStyle/>
        <a:p>
          <a:endParaRPr lang="zh-CN" altLang="en-US"/>
        </a:p>
      </dgm:t>
    </dgm:pt>
    <dgm:pt modelId="{AF12EFB1-68BC-45B7-8E8E-05ACCEF0D7EE}" type="pres">
      <dgm:prSet presAssocID="{55765A09-829A-4D16-A8B5-95B6468485E2}" presName="comp" presStyleCnt="0"/>
      <dgm:spPr/>
    </dgm:pt>
    <dgm:pt modelId="{7BBEA7E5-F296-4775-A0CA-A8560BE8E123}" type="pres">
      <dgm:prSet presAssocID="{55765A09-829A-4D16-A8B5-95B6468485E2}" presName="child" presStyleLbl="bgAccFollowNode1" presStyleIdx="9" presStyleCnt="11" custScaleX="99882" custScaleY="34850"/>
      <dgm:spPr/>
      <dgm:t>
        <a:bodyPr/>
        <a:lstStyle/>
        <a:p>
          <a:endParaRPr lang="zh-CN" altLang="en-US"/>
        </a:p>
      </dgm:t>
    </dgm:pt>
    <dgm:pt modelId="{F8139631-53DB-43AA-8982-B2FAEFE8C4CD}" type="pres">
      <dgm:prSet presAssocID="{55765A09-829A-4D16-A8B5-95B6468485E2}" presName="childTx" presStyleLbl="bgAccFollowNode1" presStyleIdx="9" presStyleCnt="11">
        <dgm:presLayoutVars>
          <dgm:bulletEnabled val="1"/>
        </dgm:presLayoutVars>
      </dgm:prSet>
      <dgm:spPr/>
      <dgm:t>
        <a:bodyPr/>
        <a:lstStyle/>
        <a:p>
          <a:endParaRPr lang="zh-CN" altLang="en-US"/>
        </a:p>
      </dgm:t>
    </dgm:pt>
    <dgm:pt modelId="{E57DED4D-F2FF-40CB-ACAE-B686585B0DF3}" type="pres">
      <dgm:prSet presAssocID="{D85BD1CA-0C11-4950-A5FE-49655B401834}" presName="comp" presStyleCnt="0"/>
      <dgm:spPr/>
    </dgm:pt>
    <dgm:pt modelId="{30412699-D5E9-441C-904E-65480BCBCC2A}" type="pres">
      <dgm:prSet presAssocID="{D85BD1CA-0C11-4950-A5FE-49655B401834}" presName="child" presStyleLbl="bgAccFollowNode1" presStyleIdx="10" presStyleCnt="11" custScaleX="99882" custScaleY="34850"/>
      <dgm:spPr/>
      <dgm:t>
        <a:bodyPr/>
        <a:lstStyle/>
        <a:p>
          <a:endParaRPr lang="zh-CN" altLang="en-US"/>
        </a:p>
      </dgm:t>
    </dgm:pt>
    <dgm:pt modelId="{F0E20EEB-189C-4AE2-8D88-BE01E49F982D}" type="pres">
      <dgm:prSet presAssocID="{D85BD1CA-0C11-4950-A5FE-49655B401834}" presName="childTx" presStyleLbl="bgAccFollowNode1" presStyleIdx="10" presStyleCnt="11">
        <dgm:presLayoutVars>
          <dgm:bulletEnabled val="1"/>
        </dgm:presLayoutVars>
      </dgm:prSet>
      <dgm:spPr/>
      <dgm:t>
        <a:bodyPr/>
        <a:lstStyle/>
        <a:p>
          <a:endParaRPr lang="zh-CN" altLang="en-US"/>
        </a:p>
      </dgm:t>
    </dgm:pt>
    <dgm:pt modelId="{77452FAE-BE32-4F75-9F0D-EDD771E26F11}" type="pres">
      <dgm:prSet presAssocID="{CE4D3E27-0490-4C1C-9184-11E1803BE4C0}" presName="negSpace" presStyleCnt="0"/>
      <dgm:spPr/>
    </dgm:pt>
    <dgm:pt modelId="{FA0DB338-129E-4DE4-83EE-29E9E200456F}" type="pres">
      <dgm:prSet presAssocID="{CE4D3E27-0490-4C1C-9184-11E1803BE4C0}" presName="circle" presStyleLbl="node1" presStyleIdx="1" presStyleCnt="2"/>
      <dgm:spPr/>
      <dgm:t>
        <a:bodyPr/>
        <a:lstStyle/>
        <a:p>
          <a:endParaRPr lang="zh-CN" altLang="en-US"/>
        </a:p>
      </dgm:t>
    </dgm:pt>
  </dgm:ptLst>
  <dgm:cxnLst>
    <dgm:cxn modelId="{1A6F1A7C-EB41-4DA8-BE6C-D985C461E478}" type="presOf" srcId="{EA731F7B-933F-48BB-A8B0-39EB3F225C06}" destId="{84EEFB15-43C1-410B-A9A1-65AE86729DEC}" srcOrd="0" destOrd="0" presId="urn:microsoft.com/office/officeart/2005/8/layout/hList9"/>
    <dgm:cxn modelId="{F6FEFA8B-9299-4386-AF76-04FD928920B9}" type="presOf" srcId="{DFD6BC20-EB92-4048-8DB9-612F3B0B7E59}" destId="{27DA13F8-83C1-4A8C-A0CD-B27849630AEB}" srcOrd="1" destOrd="0" presId="urn:microsoft.com/office/officeart/2005/8/layout/hList9"/>
    <dgm:cxn modelId="{D5E0E7D0-2823-4270-8990-5E8A3CCD3104}" srcId="{32C9CB9C-893C-4F56-99FD-6B0FC4BD4A53}" destId="{6704A89B-3D42-4E04-A6A0-C9C7343801E6}" srcOrd="0" destOrd="0" parTransId="{C9D1E285-7CB6-4A28-972F-86C2771E1D1C}" sibTransId="{F1C6DE1E-D736-47B0-9A30-01C82FAF24B1}"/>
    <dgm:cxn modelId="{9D99F2E8-6EA2-4A32-A442-6F25A356C1D9}" srcId="{32C9CB9C-893C-4F56-99FD-6B0FC4BD4A53}" destId="{CE4D3E27-0490-4C1C-9184-11E1803BE4C0}" srcOrd="1" destOrd="0" parTransId="{17A319B9-3BC0-45B3-90C9-BDA2C1CCA813}" sibTransId="{05781BDE-AA04-4C56-87EE-DFEC9562841C}"/>
    <dgm:cxn modelId="{E529D600-05A4-4B23-9385-C8E4CFAD6970}" type="presOf" srcId="{55765A09-829A-4D16-A8B5-95B6468485E2}" destId="{F8139631-53DB-43AA-8982-B2FAEFE8C4CD}" srcOrd="1" destOrd="0" presId="urn:microsoft.com/office/officeart/2005/8/layout/hList9"/>
    <dgm:cxn modelId="{72658277-B004-4B4A-81BA-AC85C4CF8E66}" srcId="{CE4D3E27-0490-4C1C-9184-11E1803BE4C0}" destId="{3ECC2904-CB90-463C-B01D-7C2F73A69394}" srcOrd="2" destOrd="0" parTransId="{EBED24DC-9861-4210-88B3-1E950ABA4135}" sibTransId="{77A3955E-BB59-40EA-80E1-8F6583BB2A46}"/>
    <dgm:cxn modelId="{7971F9C0-D424-4FEF-A4CD-10031974318F}" srcId="{CE4D3E27-0490-4C1C-9184-11E1803BE4C0}" destId="{D85BD1CA-0C11-4950-A5FE-49655B401834}" srcOrd="5" destOrd="0" parTransId="{F14D89C0-7085-4ACA-850D-091E5C7ACB33}" sibTransId="{62E3326A-153E-440E-84D1-223A4F3AE269}"/>
    <dgm:cxn modelId="{8496260D-D0D2-4481-B3D3-7FC357ABB5D4}" type="presOf" srcId="{EA731F7B-933F-48BB-A8B0-39EB3F225C06}" destId="{1876E6D3-AA8F-46C9-A64C-C5878DB650A8}" srcOrd="1" destOrd="0" presId="urn:microsoft.com/office/officeart/2005/8/layout/hList9"/>
    <dgm:cxn modelId="{6D005073-6A4F-4AF5-89EF-EE23FC2B5D35}" type="presOf" srcId="{32C9CB9C-893C-4F56-99FD-6B0FC4BD4A53}" destId="{5F9FDA46-3ACD-4331-A0F6-B6BB4EE69737}" srcOrd="0" destOrd="0" presId="urn:microsoft.com/office/officeart/2005/8/layout/hList9"/>
    <dgm:cxn modelId="{9B1AF0B8-48CB-42BA-A0B2-E797AC6EA4CF}" srcId="{6704A89B-3D42-4E04-A6A0-C9C7343801E6}" destId="{DFD6BC20-EB92-4048-8DB9-612F3B0B7E59}" srcOrd="1" destOrd="0" parTransId="{2614784D-BAC0-4195-8A56-55114BC2A884}" sibTransId="{30D6BBD1-9694-49EC-9012-8155CD10CFBA}"/>
    <dgm:cxn modelId="{5B9CAB67-2F6E-49D6-8BF3-E45EB4658B7D}" type="presOf" srcId="{32F7C7AD-AFFC-48FE-B67E-7EFE37F28E11}" destId="{79E779FF-463F-4F17-878F-0754A30B0FCD}" srcOrd="1" destOrd="0" presId="urn:microsoft.com/office/officeart/2005/8/layout/hList9"/>
    <dgm:cxn modelId="{DCCFC6A5-C97F-43DD-9CE3-424212D350DB}" type="presOf" srcId="{6704A89B-3D42-4E04-A6A0-C9C7343801E6}" destId="{88CB928E-D1C7-4F9F-B7D6-C73E4EB93EE3}" srcOrd="0" destOrd="0" presId="urn:microsoft.com/office/officeart/2005/8/layout/hList9"/>
    <dgm:cxn modelId="{9E67AD2A-F438-4570-9358-025949D871EB}" srcId="{CE4D3E27-0490-4C1C-9184-11E1803BE4C0}" destId="{F03B81F7-398B-4E5E-93C7-44998EFB6A91}" srcOrd="1" destOrd="0" parTransId="{C0BC9D70-1649-4E7B-BE75-399685C5C844}" sibTransId="{2635F7B4-D9C3-4DE7-BC3C-C961EE704ADF}"/>
    <dgm:cxn modelId="{873A6497-8AC4-4C30-A27B-1A9194AE71C4}" type="presOf" srcId="{F763A140-6FA6-4C9E-9AB4-39221FA53ED6}" destId="{FEE62415-4243-4027-82BD-D6F8413A5936}" srcOrd="1" destOrd="0" presId="urn:microsoft.com/office/officeart/2005/8/layout/hList9"/>
    <dgm:cxn modelId="{9E78EBC4-DFE7-4E4D-93A7-8AB7E590346C}" type="presOf" srcId="{3ECC2904-CB90-463C-B01D-7C2F73A69394}" destId="{23F7666D-EBEF-40CE-B294-E739BE19012B}" srcOrd="1" destOrd="0" presId="urn:microsoft.com/office/officeart/2005/8/layout/hList9"/>
    <dgm:cxn modelId="{390F845B-4729-4B49-B0ED-6B089C3E4FE1}" srcId="{6704A89B-3D42-4E04-A6A0-C9C7343801E6}" destId="{A0C40C65-5BB2-41BB-8811-19290064C6F2}" srcOrd="4" destOrd="0" parTransId="{DAE96554-EC16-4862-BC11-457E670F7BBB}" sibTransId="{F4E5AB61-54FE-4F30-A961-BBB7808178DC}"/>
    <dgm:cxn modelId="{1F0FC1AC-7984-48AB-A255-7E8C626D65D9}" type="presOf" srcId="{D85BD1CA-0C11-4950-A5FE-49655B401834}" destId="{F0E20EEB-189C-4AE2-8D88-BE01E49F982D}" srcOrd="1" destOrd="0" presId="urn:microsoft.com/office/officeart/2005/8/layout/hList9"/>
    <dgm:cxn modelId="{FC83A525-073C-4378-8A4B-EC93C171957C}" type="presOf" srcId="{A0C40C65-5BB2-41BB-8811-19290064C6F2}" destId="{48FA698E-1DB9-4500-8BE9-35B097656EC9}" srcOrd="0" destOrd="0" presId="urn:microsoft.com/office/officeart/2005/8/layout/hList9"/>
    <dgm:cxn modelId="{CEA7EA4A-C889-4432-8A11-547AB3583F39}" type="presOf" srcId="{342F405D-5D0B-40CA-BD06-1905EF16B90D}" destId="{04619D36-CB0F-4954-B946-7A7F9E4EABF3}" srcOrd="1" destOrd="0" presId="urn:microsoft.com/office/officeart/2005/8/layout/hList9"/>
    <dgm:cxn modelId="{10E2891A-FDF7-41E9-A55D-A15A8A9F224D}" type="presOf" srcId="{342F405D-5D0B-40CA-BD06-1905EF16B90D}" destId="{B2DCF7B7-D35C-4206-B23C-A88C080741B5}" srcOrd="0" destOrd="0" presId="urn:microsoft.com/office/officeart/2005/8/layout/hList9"/>
    <dgm:cxn modelId="{12273E57-F13F-430D-B312-58D9A0170D89}" type="presOf" srcId="{D85BD1CA-0C11-4950-A5FE-49655B401834}" destId="{30412699-D5E9-441C-904E-65480BCBCC2A}" srcOrd="0" destOrd="0" presId="urn:microsoft.com/office/officeart/2005/8/layout/hList9"/>
    <dgm:cxn modelId="{EA30DB6C-4A31-4BCE-9AF1-97DEF863124C}" type="presOf" srcId="{F03B81F7-398B-4E5E-93C7-44998EFB6A91}" destId="{EB3D37CE-514C-4EE3-ABA5-4C1A1AA475DA}" srcOrd="1" destOrd="0" presId="urn:microsoft.com/office/officeart/2005/8/layout/hList9"/>
    <dgm:cxn modelId="{81A018F8-6828-45F7-A853-C164A4FE1596}" srcId="{CE4D3E27-0490-4C1C-9184-11E1803BE4C0}" destId="{F763A140-6FA6-4C9E-9AB4-39221FA53ED6}" srcOrd="3" destOrd="0" parTransId="{BC8E1299-CD32-47CF-AC96-DA88E87E78FC}" sibTransId="{BBB5BA5A-A758-4E2E-AECA-491E08FA7444}"/>
    <dgm:cxn modelId="{6D1675EB-71A3-4F3A-A924-F33E8179B9F3}" type="presOf" srcId="{3ECC2904-CB90-463C-B01D-7C2F73A69394}" destId="{8F5C2364-9C5E-4D9D-8684-5E6CB939B501}" srcOrd="0" destOrd="0" presId="urn:microsoft.com/office/officeart/2005/8/layout/hList9"/>
    <dgm:cxn modelId="{AB3EC345-0F9E-4AA1-8CB9-410FEFEA7EC8}" type="presOf" srcId="{B6EDAE52-08FE-4F01-B6B6-E45F5AB48807}" destId="{B0EF8A06-D72F-4AB7-AC9C-F3C99B4578EE}" srcOrd="0" destOrd="0" presId="urn:microsoft.com/office/officeart/2005/8/layout/hList9"/>
    <dgm:cxn modelId="{33F942C7-1FAE-405C-A66B-B163A8D8B0FE}" type="presOf" srcId="{F763A140-6FA6-4C9E-9AB4-39221FA53ED6}" destId="{0A766916-94CD-4171-8ACF-C12511B93AA8}" srcOrd="0" destOrd="0" presId="urn:microsoft.com/office/officeart/2005/8/layout/hList9"/>
    <dgm:cxn modelId="{4EE759A0-B74A-43BA-96B3-26DD1E534579}" type="presOf" srcId="{32F7C7AD-AFFC-48FE-B67E-7EFE37F28E11}" destId="{0F71A4D1-91B4-4507-B684-20B2624B6D90}" srcOrd="0" destOrd="0" presId="urn:microsoft.com/office/officeart/2005/8/layout/hList9"/>
    <dgm:cxn modelId="{AF3E7842-02FA-4BA0-B645-40693B3C4505}" type="presOf" srcId="{CE4D3E27-0490-4C1C-9184-11E1803BE4C0}" destId="{FA0DB338-129E-4DE4-83EE-29E9E200456F}" srcOrd="0" destOrd="0" presId="urn:microsoft.com/office/officeart/2005/8/layout/hList9"/>
    <dgm:cxn modelId="{4F134356-07A2-496D-9530-8DED2E0EB8EB}" type="presOf" srcId="{B6EDAE52-08FE-4F01-B6B6-E45F5AB48807}" destId="{3F064E66-EDBC-4947-812F-5B4A30870721}" srcOrd="1" destOrd="0" presId="urn:microsoft.com/office/officeart/2005/8/layout/hList9"/>
    <dgm:cxn modelId="{E35E091E-9AC5-402D-BFDB-948EFD08D1A9}" srcId="{6704A89B-3D42-4E04-A6A0-C9C7343801E6}" destId="{EA731F7B-933F-48BB-A8B0-39EB3F225C06}" srcOrd="3" destOrd="0" parTransId="{9D4F69DC-2E7F-4EC5-8A61-04E889CA7709}" sibTransId="{F53B7200-740D-48F5-B5CE-33E79A82348B}"/>
    <dgm:cxn modelId="{9FEB49AB-A5F8-40DC-826B-7800CEA99193}" type="presOf" srcId="{55765A09-829A-4D16-A8B5-95B6468485E2}" destId="{7BBEA7E5-F296-4775-A0CA-A8560BE8E123}" srcOrd="0" destOrd="0" presId="urn:microsoft.com/office/officeart/2005/8/layout/hList9"/>
    <dgm:cxn modelId="{E23AEE8C-A916-4D39-AE64-D5FCB0DFB54B}" srcId="{CE4D3E27-0490-4C1C-9184-11E1803BE4C0}" destId="{55765A09-829A-4D16-A8B5-95B6468485E2}" srcOrd="4" destOrd="0" parTransId="{ED507DFA-112B-4E53-A031-7580DB0492DD}" sibTransId="{ED800626-A470-469C-BD1E-F5985C061C14}"/>
    <dgm:cxn modelId="{91CECB2F-43A3-4639-956A-9FED23672751}" type="presOf" srcId="{F03B81F7-398B-4E5E-93C7-44998EFB6A91}" destId="{0B8FDA83-FC6B-4BC1-A348-DF96961FECF5}" srcOrd="0" destOrd="0" presId="urn:microsoft.com/office/officeart/2005/8/layout/hList9"/>
    <dgm:cxn modelId="{C96E42CE-4E3B-4B07-BCDD-D2AB4746B730}" type="presOf" srcId="{A0C40C65-5BB2-41BB-8811-19290064C6F2}" destId="{416AD1BF-36BE-4C9B-8CE5-3C718368224F}" srcOrd="1" destOrd="0" presId="urn:microsoft.com/office/officeart/2005/8/layout/hList9"/>
    <dgm:cxn modelId="{62BC5DBF-8EC1-4529-B251-6D15532708C0}" srcId="{6704A89B-3D42-4E04-A6A0-C9C7343801E6}" destId="{342F405D-5D0B-40CA-BD06-1905EF16B90D}" srcOrd="0" destOrd="0" parTransId="{1A3A32BA-2246-407D-BBE1-A0AC60D591DF}" sibTransId="{76AEAB7E-DE52-4683-B193-504C5D8BC3AC}"/>
    <dgm:cxn modelId="{78EFB7B0-B336-4A73-B1A4-C3EBB9A74D3E}" srcId="{6704A89B-3D42-4E04-A6A0-C9C7343801E6}" destId="{32F7C7AD-AFFC-48FE-B67E-7EFE37F28E11}" srcOrd="2" destOrd="0" parTransId="{F108A53B-DD7C-45A6-B4AD-20B7CB0700F2}" sibTransId="{94F0963C-9817-45C4-B608-A2F34F913D72}"/>
    <dgm:cxn modelId="{DA711C2D-2037-4EAB-B597-4F8DA2D37828}" type="presOf" srcId="{DFD6BC20-EB92-4048-8DB9-612F3B0B7E59}" destId="{019491FD-EDF4-4352-B7EF-2CCFBE1DB477}" srcOrd="0" destOrd="0" presId="urn:microsoft.com/office/officeart/2005/8/layout/hList9"/>
    <dgm:cxn modelId="{8B1A3CAE-9569-4B2A-BC86-C33A29018427}" srcId="{CE4D3E27-0490-4C1C-9184-11E1803BE4C0}" destId="{B6EDAE52-08FE-4F01-B6B6-E45F5AB48807}" srcOrd="0" destOrd="0" parTransId="{322EF19F-96F8-4ABC-BBBF-239214894AC9}" sibTransId="{2E7510F4-6836-40DD-9CC8-B7E25CA2DC8D}"/>
    <dgm:cxn modelId="{62E96913-1428-4E02-A17A-12C410E3AF0F}" type="presParOf" srcId="{5F9FDA46-3ACD-4331-A0F6-B6BB4EE69737}" destId="{C77974F3-8902-4B65-B6B3-47610033D2E0}" srcOrd="0" destOrd="0" presId="urn:microsoft.com/office/officeart/2005/8/layout/hList9"/>
    <dgm:cxn modelId="{83EBE3B3-3D13-4DB0-8B7A-D5F708977EC6}" type="presParOf" srcId="{5F9FDA46-3ACD-4331-A0F6-B6BB4EE69737}" destId="{6FA6E17E-08A7-436F-9B97-61A675D9121D}" srcOrd="1" destOrd="0" presId="urn:microsoft.com/office/officeart/2005/8/layout/hList9"/>
    <dgm:cxn modelId="{36334DFB-0C07-49C4-ADCA-0A4A3C083DDB}" type="presParOf" srcId="{6FA6E17E-08A7-436F-9B97-61A675D9121D}" destId="{5AD2FE72-6883-48EF-80C7-39367EDAC402}" srcOrd="0" destOrd="0" presId="urn:microsoft.com/office/officeart/2005/8/layout/hList9"/>
    <dgm:cxn modelId="{1ADED7C3-5239-4A9D-89EA-EE2622968B4D}" type="presParOf" srcId="{6FA6E17E-08A7-436F-9B97-61A675D9121D}" destId="{91EB8833-3382-4B4D-8CEB-C516159023DC}" srcOrd="1" destOrd="0" presId="urn:microsoft.com/office/officeart/2005/8/layout/hList9"/>
    <dgm:cxn modelId="{FDFC56A6-9254-49D9-B349-6D34AAE15663}" type="presParOf" srcId="{91EB8833-3382-4B4D-8CEB-C516159023DC}" destId="{B2DCF7B7-D35C-4206-B23C-A88C080741B5}" srcOrd="0" destOrd="0" presId="urn:microsoft.com/office/officeart/2005/8/layout/hList9"/>
    <dgm:cxn modelId="{19D292F4-CB68-4BA1-BC74-B1FAEDC16F4F}" type="presParOf" srcId="{91EB8833-3382-4B4D-8CEB-C516159023DC}" destId="{04619D36-CB0F-4954-B946-7A7F9E4EABF3}" srcOrd="1" destOrd="0" presId="urn:microsoft.com/office/officeart/2005/8/layout/hList9"/>
    <dgm:cxn modelId="{BBFA2FBA-129B-42BF-BB38-6759D2415EDD}" type="presParOf" srcId="{6FA6E17E-08A7-436F-9B97-61A675D9121D}" destId="{86D68D88-3596-4557-8F20-3F78D7A352E0}" srcOrd="2" destOrd="0" presId="urn:microsoft.com/office/officeart/2005/8/layout/hList9"/>
    <dgm:cxn modelId="{661B33F1-DC0C-4A28-97F5-1132198A42ED}" type="presParOf" srcId="{86D68D88-3596-4557-8F20-3F78D7A352E0}" destId="{019491FD-EDF4-4352-B7EF-2CCFBE1DB477}" srcOrd="0" destOrd="0" presId="urn:microsoft.com/office/officeart/2005/8/layout/hList9"/>
    <dgm:cxn modelId="{DA4046F9-8847-42FF-98FB-FD7312AE3645}" type="presParOf" srcId="{86D68D88-3596-4557-8F20-3F78D7A352E0}" destId="{27DA13F8-83C1-4A8C-A0CD-B27849630AEB}" srcOrd="1" destOrd="0" presId="urn:microsoft.com/office/officeart/2005/8/layout/hList9"/>
    <dgm:cxn modelId="{D4B357D9-B66E-4350-A685-B175B66C995A}" type="presParOf" srcId="{6FA6E17E-08A7-436F-9B97-61A675D9121D}" destId="{6457D674-A589-4A18-A857-DF38DF35C9E0}" srcOrd="3" destOrd="0" presId="urn:microsoft.com/office/officeart/2005/8/layout/hList9"/>
    <dgm:cxn modelId="{96FBC8F3-74C3-4CDA-B003-56102C53F80B}" type="presParOf" srcId="{6457D674-A589-4A18-A857-DF38DF35C9E0}" destId="{0F71A4D1-91B4-4507-B684-20B2624B6D90}" srcOrd="0" destOrd="0" presId="urn:microsoft.com/office/officeart/2005/8/layout/hList9"/>
    <dgm:cxn modelId="{86BCF096-C4DE-4139-B344-D2C2BCD158A7}" type="presParOf" srcId="{6457D674-A589-4A18-A857-DF38DF35C9E0}" destId="{79E779FF-463F-4F17-878F-0754A30B0FCD}" srcOrd="1" destOrd="0" presId="urn:microsoft.com/office/officeart/2005/8/layout/hList9"/>
    <dgm:cxn modelId="{49DF83E3-1FB3-44AB-8EAC-472F2B6C60F8}" type="presParOf" srcId="{6FA6E17E-08A7-436F-9B97-61A675D9121D}" destId="{2FBA21BF-C393-4C42-8EB9-09519A848F12}" srcOrd="4" destOrd="0" presId="urn:microsoft.com/office/officeart/2005/8/layout/hList9"/>
    <dgm:cxn modelId="{EEEB4B9B-3498-4C47-8CDB-7F823C3F97E2}" type="presParOf" srcId="{2FBA21BF-C393-4C42-8EB9-09519A848F12}" destId="{84EEFB15-43C1-410B-A9A1-65AE86729DEC}" srcOrd="0" destOrd="0" presId="urn:microsoft.com/office/officeart/2005/8/layout/hList9"/>
    <dgm:cxn modelId="{14B1CD29-7ACE-426B-B89B-2EFEE2998B3B}" type="presParOf" srcId="{2FBA21BF-C393-4C42-8EB9-09519A848F12}" destId="{1876E6D3-AA8F-46C9-A64C-C5878DB650A8}" srcOrd="1" destOrd="0" presId="urn:microsoft.com/office/officeart/2005/8/layout/hList9"/>
    <dgm:cxn modelId="{E3BF42B8-9731-4977-8661-CFCF5C6E344A}" type="presParOf" srcId="{6FA6E17E-08A7-436F-9B97-61A675D9121D}" destId="{1CF2ACD1-4DF3-48F4-9CA6-5094B6AEAEA8}" srcOrd="5" destOrd="0" presId="urn:microsoft.com/office/officeart/2005/8/layout/hList9"/>
    <dgm:cxn modelId="{A2EDE144-4957-458D-BA22-A7C0D7984909}" type="presParOf" srcId="{1CF2ACD1-4DF3-48F4-9CA6-5094B6AEAEA8}" destId="{48FA698E-1DB9-4500-8BE9-35B097656EC9}" srcOrd="0" destOrd="0" presId="urn:microsoft.com/office/officeart/2005/8/layout/hList9"/>
    <dgm:cxn modelId="{4749D2A8-2C14-49F7-91B6-3E2675843BA1}" type="presParOf" srcId="{1CF2ACD1-4DF3-48F4-9CA6-5094B6AEAEA8}" destId="{416AD1BF-36BE-4C9B-8CE5-3C718368224F}" srcOrd="1" destOrd="0" presId="urn:microsoft.com/office/officeart/2005/8/layout/hList9"/>
    <dgm:cxn modelId="{8EF8724C-F240-4769-88A3-FC2996E1409C}" type="presParOf" srcId="{5F9FDA46-3ACD-4331-A0F6-B6BB4EE69737}" destId="{F25DDEDB-BABF-4576-98FD-2F9A8ADF74EA}" srcOrd="2" destOrd="0" presId="urn:microsoft.com/office/officeart/2005/8/layout/hList9"/>
    <dgm:cxn modelId="{18FC4E2C-AC90-42A8-845F-2B24EBCD1A38}" type="presParOf" srcId="{5F9FDA46-3ACD-4331-A0F6-B6BB4EE69737}" destId="{88CB928E-D1C7-4F9F-B7D6-C73E4EB93EE3}" srcOrd="3" destOrd="0" presId="urn:microsoft.com/office/officeart/2005/8/layout/hList9"/>
    <dgm:cxn modelId="{A8B3DCAE-DA44-435B-A5CD-C3F2D6B46CB2}" type="presParOf" srcId="{5F9FDA46-3ACD-4331-A0F6-B6BB4EE69737}" destId="{D2285529-0E66-47AC-A1D8-73566D9D6769}" srcOrd="4" destOrd="0" presId="urn:microsoft.com/office/officeart/2005/8/layout/hList9"/>
    <dgm:cxn modelId="{784822E7-F696-477D-BC64-2C18E9EF4597}" type="presParOf" srcId="{5F9FDA46-3ACD-4331-A0F6-B6BB4EE69737}" destId="{EB3C1099-7265-46B6-8EC9-F394ABA322F4}" srcOrd="5" destOrd="0" presId="urn:microsoft.com/office/officeart/2005/8/layout/hList9"/>
    <dgm:cxn modelId="{4544D8A8-4558-4350-9A01-23638FD821C5}" type="presParOf" srcId="{5F9FDA46-3ACD-4331-A0F6-B6BB4EE69737}" destId="{B911C3DD-4C27-4B0F-BFDC-52D2A454044F}" srcOrd="6" destOrd="0" presId="urn:microsoft.com/office/officeart/2005/8/layout/hList9"/>
    <dgm:cxn modelId="{4A39042E-EFC5-460E-A3D8-D59C9EC337D4}" type="presParOf" srcId="{B911C3DD-4C27-4B0F-BFDC-52D2A454044F}" destId="{66B3C206-0E36-4B97-8B73-D8F52B163E40}" srcOrd="0" destOrd="0" presId="urn:microsoft.com/office/officeart/2005/8/layout/hList9"/>
    <dgm:cxn modelId="{E5632DA5-5E72-4111-A9BE-5F5FC7764C45}" type="presParOf" srcId="{B911C3DD-4C27-4B0F-BFDC-52D2A454044F}" destId="{9F333C52-EB4A-40D0-8C6B-1D5585357524}" srcOrd="1" destOrd="0" presId="urn:microsoft.com/office/officeart/2005/8/layout/hList9"/>
    <dgm:cxn modelId="{55E1F5E8-339F-4D06-ACBA-6275F1748357}" type="presParOf" srcId="{9F333C52-EB4A-40D0-8C6B-1D5585357524}" destId="{B0EF8A06-D72F-4AB7-AC9C-F3C99B4578EE}" srcOrd="0" destOrd="0" presId="urn:microsoft.com/office/officeart/2005/8/layout/hList9"/>
    <dgm:cxn modelId="{F8059346-3855-4E5A-8CA8-62183A06151C}" type="presParOf" srcId="{9F333C52-EB4A-40D0-8C6B-1D5585357524}" destId="{3F064E66-EDBC-4947-812F-5B4A30870721}" srcOrd="1" destOrd="0" presId="urn:microsoft.com/office/officeart/2005/8/layout/hList9"/>
    <dgm:cxn modelId="{9679235B-105B-44FC-BD99-663D9543BFF0}" type="presParOf" srcId="{B911C3DD-4C27-4B0F-BFDC-52D2A454044F}" destId="{EACBA028-A2B9-4483-9DA3-9BA20A8E26B0}" srcOrd="2" destOrd="0" presId="urn:microsoft.com/office/officeart/2005/8/layout/hList9"/>
    <dgm:cxn modelId="{B4DC5EE8-88E9-48BE-9FAC-3E0C90293AE0}" type="presParOf" srcId="{EACBA028-A2B9-4483-9DA3-9BA20A8E26B0}" destId="{0B8FDA83-FC6B-4BC1-A348-DF96961FECF5}" srcOrd="0" destOrd="0" presId="urn:microsoft.com/office/officeart/2005/8/layout/hList9"/>
    <dgm:cxn modelId="{A44A04E9-2B18-49DB-9EEB-0C22FB2CCE61}" type="presParOf" srcId="{EACBA028-A2B9-4483-9DA3-9BA20A8E26B0}" destId="{EB3D37CE-514C-4EE3-ABA5-4C1A1AA475DA}" srcOrd="1" destOrd="0" presId="urn:microsoft.com/office/officeart/2005/8/layout/hList9"/>
    <dgm:cxn modelId="{44A482F2-DA77-4864-85C5-CD1A51B6BEF8}" type="presParOf" srcId="{B911C3DD-4C27-4B0F-BFDC-52D2A454044F}" destId="{70117D10-E548-42B9-89A2-CB782607D884}" srcOrd="3" destOrd="0" presId="urn:microsoft.com/office/officeart/2005/8/layout/hList9"/>
    <dgm:cxn modelId="{28170A3F-3F12-4386-812D-4668D65B9277}" type="presParOf" srcId="{70117D10-E548-42B9-89A2-CB782607D884}" destId="{8F5C2364-9C5E-4D9D-8684-5E6CB939B501}" srcOrd="0" destOrd="0" presId="urn:microsoft.com/office/officeart/2005/8/layout/hList9"/>
    <dgm:cxn modelId="{DCDAAE1F-E6A3-45C6-A433-E00289874CCC}" type="presParOf" srcId="{70117D10-E548-42B9-89A2-CB782607D884}" destId="{23F7666D-EBEF-40CE-B294-E739BE19012B}" srcOrd="1" destOrd="0" presId="urn:microsoft.com/office/officeart/2005/8/layout/hList9"/>
    <dgm:cxn modelId="{45EDF55E-85F6-4815-959F-F6AF5334CF3E}" type="presParOf" srcId="{B911C3DD-4C27-4B0F-BFDC-52D2A454044F}" destId="{2D554704-9F2B-42A8-A944-26540C2F3B41}" srcOrd="4" destOrd="0" presId="urn:microsoft.com/office/officeart/2005/8/layout/hList9"/>
    <dgm:cxn modelId="{8F776ABE-F909-411A-A141-D2DDC683FC70}" type="presParOf" srcId="{2D554704-9F2B-42A8-A944-26540C2F3B41}" destId="{0A766916-94CD-4171-8ACF-C12511B93AA8}" srcOrd="0" destOrd="0" presId="urn:microsoft.com/office/officeart/2005/8/layout/hList9"/>
    <dgm:cxn modelId="{9EBF32A9-2E66-4302-AB2A-7601A343CDBE}" type="presParOf" srcId="{2D554704-9F2B-42A8-A944-26540C2F3B41}" destId="{FEE62415-4243-4027-82BD-D6F8413A5936}" srcOrd="1" destOrd="0" presId="urn:microsoft.com/office/officeart/2005/8/layout/hList9"/>
    <dgm:cxn modelId="{4D4F4C31-DE3C-4350-ACB8-BEF4389145D2}" type="presParOf" srcId="{B911C3DD-4C27-4B0F-BFDC-52D2A454044F}" destId="{AF12EFB1-68BC-45B7-8E8E-05ACCEF0D7EE}" srcOrd="5" destOrd="0" presId="urn:microsoft.com/office/officeart/2005/8/layout/hList9"/>
    <dgm:cxn modelId="{0C1E31CD-B865-468C-98D8-314FA1ABC2F5}" type="presParOf" srcId="{AF12EFB1-68BC-45B7-8E8E-05ACCEF0D7EE}" destId="{7BBEA7E5-F296-4775-A0CA-A8560BE8E123}" srcOrd="0" destOrd="0" presId="urn:microsoft.com/office/officeart/2005/8/layout/hList9"/>
    <dgm:cxn modelId="{F08FA3D0-4616-4F94-AE1A-3AD48918C992}" type="presParOf" srcId="{AF12EFB1-68BC-45B7-8E8E-05ACCEF0D7EE}" destId="{F8139631-53DB-43AA-8982-B2FAEFE8C4CD}" srcOrd="1" destOrd="0" presId="urn:microsoft.com/office/officeart/2005/8/layout/hList9"/>
    <dgm:cxn modelId="{9F6F3796-4461-4D19-8B26-A7A696C889A6}" type="presParOf" srcId="{B911C3DD-4C27-4B0F-BFDC-52D2A454044F}" destId="{E57DED4D-F2FF-40CB-ACAE-B686585B0DF3}" srcOrd="6" destOrd="0" presId="urn:microsoft.com/office/officeart/2005/8/layout/hList9"/>
    <dgm:cxn modelId="{3997C296-64D6-489A-A028-141767CED24C}" type="presParOf" srcId="{E57DED4D-F2FF-40CB-ACAE-B686585B0DF3}" destId="{30412699-D5E9-441C-904E-65480BCBCC2A}" srcOrd="0" destOrd="0" presId="urn:microsoft.com/office/officeart/2005/8/layout/hList9"/>
    <dgm:cxn modelId="{5690E41A-7B30-4A2F-95C8-E742B55F6DF4}" type="presParOf" srcId="{E57DED4D-F2FF-40CB-ACAE-B686585B0DF3}" destId="{F0E20EEB-189C-4AE2-8D88-BE01E49F982D}" srcOrd="1" destOrd="0" presId="urn:microsoft.com/office/officeart/2005/8/layout/hList9"/>
    <dgm:cxn modelId="{196C661B-761E-47BE-B580-14CAB053D588}" type="presParOf" srcId="{5F9FDA46-3ACD-4331-A0F6-B6BB4EE69737}" destId="{77452FAE-BE32-4F75-9F0D-EDD771E26F11}" srcOrd="7" destOrd="0" presId="urn:microsoft.com/office/officeart/2005/8/layout/hList9"/>
    <dgm:cxn modelId="{63226990-2D74-4BEA-B670-CE08CB5A814B}" type="presParOf" srcId="{5F9FDA46-3ACD-4331-A0F6-B6BB4EE69737}" destId="{FA0DB338-129E-4DE4-83EE-29E9E200456F}" srcOrd="8" destOrd="0" presId="urn:microsoft.com/office/officeart/2005/8/layout/hList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CF7B7-D35C-4206-B23C-A88C080741B5}">
      <dsp:nvSpPr>
        <dsp:cNvPr id="0" name=""/>
        <dsp:cNvSpPr/>
      </dsp:nvSpPr>
      <dsp:spPr>
        <a:xfrm>
          <a:off x="1176705" y="907517"/>
          <a:ext cx="2151824" cy="5759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100000"/>
            </a:lnSpc>
            <a:spcBef>
              <a:spcPct val="0"/>
            </a:spcBef>
            <a:spcAft>
              <a:spcPts val="0"/>
            </a:spcAft>
          </a:pPr>
          <a:r>
            <a:rPr lang="en-US" altLang="zh-CN" sz="1800" kern="1200" dirty="0" smtClean="0">
              <a:latin typeface="华文楷体" panose="02010600040101010101" pitchFamily="2" charset="-122"/>
              <a:ea typeface="华文楷体" panose="02010600040101010101" pitchFamily="2" charset="-122"/>
            </a:rPr>
            <a:t>G1</a:t>
          </a:r>
          <a:r>
            <a:rPr lang="zh-CN" altLang="en-US" sz="1800" kern="1200" dirty="0" smtClean="0">
              <a:latin typeface="华文楷体" panose="02010600040101010101" pitchFamily="2" charset="-122"/>
              <a:ea typeface="华文楷体" panose="02010600040101010101" pitchFamily="2" charset="-122"/>
            </a:rPr>
            <a:t>让利自然</a:t>
          </a:r>
          <a:endParaRPr lang="zh-CN" altLang="en-US" sz="1800" kern="1200" dirty="0">
            <a:latin typeface="华文楷体" panose="02010600040101010101" pitchFamily="2" charset="-122"/>
            <a:ea typeface="华文楷体" panose="02010600040101010101" pitchFamily="2" charset="-122"/>
          </a:endParaRPr>
        </a:p>
      </dsp:txBody>
      <dsp:txXfrm>
        <a:off x="1520997" y="907517"/>
        <a:ext cx="1807532" cy="575995"/>
      </dsp:txXfrm>
    </dsp:sp>
    <dsp:sp modelId="{019491FD-EDF4-4352-B7EF-2CCFBE1DB477}">
      <dsp:nvSpPr>
        <dsp:cNvPr id="0" name=""/>
        <dsp:cNvSpPr/>
      </dsp:nvSpPr>
      <dsp:spPr>
        <a:xfrm>
          <a:off x="1176705" y="1483513"/>
          <a:ext cx="2151824" cy="5759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100000"/>
            </a:lnSpc>
            <a:spcBef>
              <a:spcPct val="0"/>
            </a:spcBef>
            <a:spcAft>
              <a:spcPts val="0"/>
            </a:spcAft>
          </a:pPr>
          <a:r>
            <a:rPr lang="en-US" altLang="zh-CN" sz="1800" kern="1200" dirty="0" smtClean="0">
              <a:latin typeface="华文楷体" panose="02010600040101010101" pitchFamily="2" charset="-122"/>
              <a:ea typeface="华文楷体" panose="02010600040101010101" pitchFamily="2" charset="-122"/>
            </a:rPr>
            <a:t>G2</a:t>
          </a:r>
          <a:r>
            <a:rPr lang="zh-CN" altLang="en-US" sz="1800" kern="1200" dirty="0" smtClean="0">
              <a:latin typeface="华文楷体" panose="02010600040101010101" pitchFamily="2" charset="-122"/>
              <a:ea typeface="华文楷体" panose="02010600040101010101" pitchFamily="2" charset="-122"/>
            </a:rPr>
            <a:t>适应自然</a:t>
          </a:r>
          <a:endParaRPr lang="zh-CN" altLang="en-US" sz="1800" kern="1200" dirty="0">
            <a:latin typeface="华文楷体" panose="02010600040101010101" pitchFamily="2" charset="-122"/>
            <a:ea typeface="华文楷体" panose="02010600040101010101" pitchFamily="2" charset="-122"/>
          </a:endParaRPr>
        </a:p>
      </dsp:txBody>
      <dsp:txXfrm>
        <a:off x="1520997" y="1483513"/>
        <a:ext cx="1807532" cy="575995"/>
      </dsp:txXfrm>
    </dsp:sp>
    <dsp:sp modelId="{0F71A4D1-91B4-4507-B684-20B2624B6D90}">
      <dsp:nvSpPr>
        <dsp:cNvPr id="0" name=""/>
        <dsp:cNvSpPr/>
      </dsp:nvSpPr>
      <dsp:spPr>
        <a:xfrm>
          <a:off x="1176705" y="2059509"/>
          <a:ext cx="2151824" cy="5759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altLang="zh-CN" sz="1800" kern="1200" dirty="0" smtClean="0">
              <a:latin typeface="华文楷体" panose="02010600040101010101" pitchFamily="2" charset="-122"/>
              <a:ea typeface="华文楷体" panose="02010600040101010101" pitchFamily="2" charset="-122"/>
            </a:rPr>
            <a:t>G3</a:t>
          </a:r>
          <a:r>
            <a:rPr lang="zh-CN" altLang="en-US" sz="1800" kern="1200" dirty="0" smtClean="0">
              <a:latin typeface="华文楷体" panose="02010600040101010101" pitchFamily="2" charset="-122"/>
              <a:ea typeface="华文楷体" panose="02010600040101010101" pitchFamily="2" charset="-122"/>
            </a:rPr>
            <a:t>友好开发</a:t>
          </a:r>
          <a:endParaRPr lang="zh-CN" altLang="en-US" sz="1800" kern="1200" dirty="0">
            <a:latin typeface="华文楷体" panose="02010600040101010101" pitchFamily="2" charset="-122"/>
            <a:ea typeface="华文楷体" panose="02010600040101010101" pitchFamily="2" charset="-122"/>
          </a:endParaRPr>
        </a:p>
      </dsp:txBody>
      <dsp:txXfrm>
        <a:off x="1520997" y="2059509"/>
        <a:ext cx="1807532" cy="575995"/>
      </dsp:txXfrm>
    </dsp:sp>
    <dsp:sp modelId="{84EEFB15-43C1-410B-A9A1-65AE86729DEC}">
      <dsp:nvSpPr>
        <dsp:cNvPr id="0" name=""/>
        <dsp:cNvSpPr/>
      </dsp:nvSpPr>
      <dsp:spPr>
        <a:xfrm>
          <a:off x="1176683" y="2616848"/>
          <a:ext cx="2151824" cy="5759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altLang="zh-CN" sz="1800" kern="1200" dirty="0" smtClean="0">
              <a:latin typeface="华文楷体" panose="02010600040101010101" pitchFamily="2" charset="-122"/>
              <a:ea typeface="华文楷体" panose="02010600040101010101" pitchFamily="2" charset="-122"/>
            </a:rPr>
            <a:t>G4</a:t>
          </a:r>
          <a:r>
            <a:rPr lang="zh-CN" altLang="en-US" sz="1800" kern="1200" dirty="0" smtClean="0">
              <a:latin typeface="华文楷体" panose="02010600040101010101" pitchFamily="2" charset="-122"/>
              <a:ea typeface="华文楷体" panose="02010600040101010101" pitchFamily="2" charset="-122"/>
            </a:rPr>
            <a:t>集约建设</a:t>
          </a:r>
          <a:endParaRPr lang="zh-CN" altLang="en-US" sz="1800" kern="1200" dirty="0">
            <a:latin typeface="华文楷体" panose="02010600040101010101" pitchFamily="2" charset="-122"/>
            <a:ea typeface="华文楷体" panose="02010600040101010101" pitchFamily="2" charset="-122"/>
          </a:endParaRPr>
        </a:p>
      </dsp:txBody>
      <dsp:txXfrm>
        <a:off x="1520975" y="2616848"/>
        <a:ext cx="1807532" cy="575995"/>
      </dsp:txXfrm>
    </dsp:sp>
    <dsp:sp modelId="{48FA698E-1DB9-4500-8BE9-35B097656EC9}">
      <dsp:nvSpPr>
        <dsp:cNvPr id="0" name=""/>
        <dsp:cNvSpPr/>
      </dsp:nvSpPr>
      <dsp:spPr>
        <a:xfrm>
          <a:off x="1176683" y="3202172"/>
          <a:ext cx="2151824" cy="5759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altLang="zh-CN" sz="1800" kern="1200" dirty="0" smtClean="0">
              <a:latin typeface="华文楷体" panose="02010600040101010101" pitchFamily="2" charset="-122"/>
              <a:ea typeface="华文楷体" panose="02010600040101010101" pitchFamily="2" charset="-122"/>
            </a:rPr>
            <a:t>G5</a:t>
          </a:r>
          <a:r>
            <a:rPr lang="zh-CN" altLang="en-US" sz="1800" kern="1200" dirty="0" smtClean="0">
              <a:latin typeface="华文楷体" panose="02010600040101010101" pitchFamily="2" charset="-122"/>
              <a:ea typeface="华文楷体" panose="02010600040101010101" pitchFamily="2" charset="-122"/>
            </a:rPr>
            <a:t>节能减排</a:t>
          </a:r>
          <a:endParaRPr lang="zh-CN" altLang="en-US" sz="1800" kern="1200" dirty="0">
            <a:latin typeface="华文楷体" panose="02010600040101010101" pitchFamily="2" charset="-122"/>
            <a:ea typeface="华文楷体" panose="02010600040101010101" pitchFamily="2" charset="-122"/>
          </a:endParaRPr>
        </a:p>
      </dsp:txBody>
      <dsp:txXfrm>
        <a:off x="1520975" y="3202172"/>
        <a:ext cx="1807532" cy="575995"/>
      </dsp:txXfrm>
    </dsp:sp>
    <dsp:sp modelId="{88CB928E-D1C7-4F9F-B7D6-C73E4EB93EE3}">
      <dsp:nvSpPr>
        <dsp:cNvPr id="0" name=""/>
        <dsp:cNvSpPr/>
      </dsp:nvSpPr>
      <dsp:spPr>
        <a:xfrm>
          <a:off x="3912" y="329323"/>
          <a:ext cx="1445485" cy="14454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华文楷体" panose="02010600040101010101" pitchFamily="2" charset="-122"/>
              <a:ea typeface="华文楷体" panose="02010600040101010101" pitchFamily="2" charset="-122"/>
            </a:rPr>
            <a:t>主营业务环境贡献度</a:t>
          </a:r>
          <a:endParaRPr lang="zh-CN" altLang="en-US" sz="2400" kern="1200" dirty="0">
            <a:latin typeface="华文楷体" panose="02010600040101010101" pitchFamily="2" charset="-122"/>
            <a:ea typeface="华文楷体" panose="02010600040101010101" pitchFamily="2" charset="-122"/>
          </a:endParaRPr>
        </a:p>
      </dsp:txBody>
      <dsp:txXfrm>
        <a:off x="215598" y="541009"/>
        <a:ext cx="1022113" cy="1022113"/>
      </dsp:txXfrm>
    </dsp:sp>
    <dsp:sp modelId="{B0EF8A06-D72F-4AB7-AC9C-F3C99B4578EE}">
      <dsp:nvSpPr>
        <dsp:cNvPr id="0" name=""/>
        <dsp:cNvSpPr/>
      </dsp:nvSpPr>
      <dsp:spPr>
        <a:xfrm>
          <a:off x="4777927" y="902730"/>
          <a:ext cx="2163114" cy="5040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zh-CN" altLang="en-US" sz="1800" kern="1200" dirty="0" smtClean="0">
              <a:latin typeface="华文楷体" panose="02010600040101010101" pitchFamily="2" charset="-122"/>
              <a:ea typeface="华文楷体" panose="02010600040101010101" pitchFamily="2" charset="-122"/>
            </a:rPr>
            <a:t>污染防治</a:t>
          </a:r>
          <a:endParaRPr lang="zh-CN" altLang="en-US" sz="1800" kern="1200" dirty="0">
            <a:latin typeface="华文楷体" panose="02010600040101010101" pitchFamily="2" charset="-122"/>
            <a:ea typeface="华文楷体" panose="02010600040101010101" pitchFamily="2" charset="-122"/>
          </a:endParaRPr>
        </a:p>
      </dsp:txBody>
      <dsp:txXfrm>
        <a:off x="5124025" y="902730"/>
        <a:ext cx="1817016" cy="504003"/>
      </dsp:txXfrm>
    </dsp:sp>
    <dsp:sp modelId="{0B8FDA83-FC6B-4BC1-A348-DF96961FECF5}">
      <dsp:nvSpPr>
        <dsp:cNvPr id="0" name=""/>
        <dsp:cNvSpPr/>
      </dsp:nvSpPr>
      <dsp:spPr>
        <a:xfrm>
          <a:off x="4774014" y="1411520"/>
          <a:ext cx="2163114" cy="5040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zh-CN" altLang="en-US" sz="1800" kern="1200" dirty="0" smtClean="0">
              <a:latin typeface="华文楷体" panose="02010600040101010101" pitchFamily="2" charset="-122"/>
              <a:ea typeface="华文楷体" panose="02010600040101010101" pitchFamily="2" charset="-122"/>
            </a:rPr>
            <a:t>生态保护</a:t>
          </a:r>
          <a:endParaRPr lang="zh-CN" altLang="en-US" sz="1800" kern="1200" dirty="0">
            <a:latin typeface="华文楷体" panose="02010600040101010101" pitchFamily="2" charset="-122"/>
            <a:ea typeface="华文楷体" panose="02010600040101010101" pitchFamily="2" charset="-122"/>
          </a:endParaRPr>
        </a:p>
      </dsp:txBody>
      <dsp:txXfrm>
        <a:off x="5120113" y="1411520"/>
        <a:ext cx="1817016" cy="504003"/>
      </dsp:txXfrm>
    </dsp:sp>
    <dsp:sp modelId="{8F5C2364-9C5E-4D9D-8684-5E6CB939B501}">
      <dsp:nvSpPr>
        <dsp:cNvPr id="0" name=""/>
        <dsp:cNvSpPr/>
      </dsp:nvSpPr>
      <dsp:spPr>
        <a:xfrm>
          <a:off x="4774014" y="1915524"/>
          <a:ext cx="2163114" cy="5040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zh-CN" altLang="en-US" sz="1800" kern="1200" dirty="0" smtClean="0">
              <a:latin typeface="华文楷体" panose="02010600040101010101" pitchFamily="2" charset="-122"/>
              <a:ea typeface="华文楷体" panose="02010600040101010101" pitchFamily="2" charset="-122"/>
            </a:rPr>
            <a:t>环境管理</a:t>
          </a:r>
          <a:endParaRPr lang="zh-CN" altLang="en-US" sz="1800" kern="1200" dirty="0">
            <a:latin typeface="华文楷体" panose="02010600040101010101" pitchFamily="2" charset="-122"/>
            <a:ea typeface="华文楷体" panose="02010600040101010101" pitchFamily="2" charset="-122"/>
          </a:endParaRPr>
        </a:p>
      </dsp:txBody>
      <dsp:txXfrm>
        <a:off x="5120113" y="1915524"/>
        <a:ext cx="1817016" cy="504003"/>
      </dsp:txXfrm>
    </dsp:sp>
    <dsp:sp modelId="{0A766916-94CD-4171-8ACF-C12511B93AA8}">
      <dsp:nvSpPr>
        <dsp:cNvPr id="0" name=""/>
        <dsp:cNvSpPr/>
      </dsp:nvSpPr>
      <dsp:spPr>
        <a:xfrm>
          <a:off x="4774014" y="2419528"/>
          <a:ext cx="2163114" cy="5040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zh-CN" altLang="en-US" sz="1800" kern="1200" dirty="0" smtClean="0">
              <a:latin typeface="华文楷体" panose="02010600040101010101" pitchFamily="2" charset="-122"/>
              <a:ea typeface="华文楷体" panose="02010600040101010101" pitchFamily="2" charset="-122"/>
            </a:rPr>
            <a:t>社会影响</a:t>
          </a:r>
          <a:endParaRPr lang="zh-CN" altLang="en-US" sz="1800" kern="1200" dirty="0">
            <a:latin typeface="华文楷体" panose="02010600040101010101" pitchFamily="2" charset="-122"/>
            <a:ea typeface="华文楷体" panose="02010600040101010101" pitchFamily="2" charset="-122"/>
          </a:endParaRPr>
        </a:p>
      </dsp:txBody>
      <dsp:txXfrm>
        <a:off x="5120113" y="2419528"/>
        <a:ext cx="1817016" cy="504003"/>
      </dsp:txXfrm>
    </dsp:sp>
    <dsp:sp modelId="{7BBEA7E5-F296-4775-A0CA-A8560BE8E123}">
      <dsp:nvSpPr>
        <dsp:cNvPr id="0" name=""/>
        <dsp:cNvSpPr/>
      </dsp:nvSpPr>
      <dsp:spPr>
        <a:xfrm>
          <a:off x="4774014" y="2923531"/>
          <a:ext cx="2163114" cy="5040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zh-CN" altLang="en-US" sz="1800" kern="1200" dirty="0" smtClean="0">
              <a:latin typeface="华文楷体" panose="02010600040101010101" pitchFamily="2" charset="-122"/>
              <a:ea typeface="华文楷体" panose="02010600040101010101" pitchFamily="2" charset="-122"/>
            </a:rPr>
            <a:t>信息公开</a:t>
          </a:r>
          <a:endParaRPr lang="zh-CN" altLang="en-US" sz="1800" kern="1200" dirty="0">
            <a:latin typeface="华文楷体" panose="02010600040101010101" pitchFamily="2" charset="-122"/>
            <a:ea typeface="华文楷体" panose="02010600040101010101" pitchFamily="2" charset="-122"/>
          </a:endParaRPr>
        </a:p>
      </dsp:txBody>
      <dsp:txXfrm>
        <a:off x="5120113" y="2923531"/>
        <a:ext cx="1817016" cy="504003"/>
      </dsp:txXfrm>
    </dsp:sp>
    <dsp:sp modelId="{30412699-D5E9-441C-904E-65480BCBCC2A}">
      <dsp:nvSpPr>
        <dsp:cNvPr id="0" name=""/>
        <dsp:cNvSpPr/>
      </dsp:nvSpPr>
      <dsp:spPr>
        <a:xfrm>
          <a:off x="4774014" y="3427535"/>
          <a:ext cx="2163114" cy="5040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zh-CN" altLang="en-US" sz="1800" kern="1200" dirty="0" smtClean="0">
              <a:latin typeface="华文楷体" panose="02010600040101010101" pitchFamily="2" charset="-122"/>
              <a:ea typeface="华文楷体" panose="02010600040101010101" pitchFamily="2" charset="-122"/>
            </a:rPr>
            <a:t>环境表彰</a:t>
          </a:r>
          <a:endParaRPr lang="zh-CN" altLang="en-US" sz="1800" kern="1200" dirty="0">
            <a:latin typeface="华文楷体" panose="02010600040101010101" pitchFamily="2" charset="-122"/>
            <a:ea typeface="华文楷体" panose="02010600040101010101" pitchFamily="2" charset="-122"/>
          </a:endParaRPr>
        </a:p>
      </dsp:txBody>
      <dsp:txXfrm>
        <a:off x="5120113" y="3427535"/>
        <a:ext cx="1817016" cy="504003"/>
      </dsp:txXfrm>
    </dsp:sp>
    <dsp:sp modelId="{FA0DB338-129E-4DE4-83EE-29E9E200456F}">
      <dsp:nvSpPr>
        <dsp:cNvPr id="0" name=""/>
        <dsp:cNvSpPr/>
      </dsp:nvSpPr>
      <dsp:spPr>
        <a:xfrm>
          <a:off x="3612512" y="329323"/>
          <a:ext cx="1445485" cy="14454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华文楷体" panose="02010600040101010101" pitchFamily="2" charset="-122"/>
              <a:ea typeface="华文楷体" panose="02010600040101010101" pitchFamily="2" charset="-122"/>
            </a:rPr>
            <a:t>企业环境表现评分</a:t>
          </a:r>
          <a:endParaRPr lang="zh-CN" altLang="en-US" sz="2400" kern="1200" dirty="0">
            <a:latin typeface="华文楷体" panose="02010600040101010101" pitchFamily="2" charset="-122"/>
            <a:ea typeface="华文楷体" panose="02010600040101010101" pitchFamily="2" charset="-122"/>
          </a:endParaRPr>
        </a:p>
      </dsp:txBody>
      <dsp:txXfrm>
        <a:off x="3824198" y="541009"/>
        <a:ext cx="1022113" cy="1022113"/>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402597-3102-4BB2-BEA6-16E4891C04DD}" type="datetimeFigureOut">
              <a:rPr lang="zh-CN" altLang="en-US" smtClean="0"/>
              <a:t>2017/7/14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72B40E-B76E-41F4-9937-320CEA2F3DBD}" type="slidenum">
              <a:rPr lang="zh-CN" altLang="en-US" smtClean="0"/>
              <a:t>‹#›</a:t>
            </a:fld>
            <a:endParaRPr lang="zh-CN" altLang="en-US"/>
          </a:p>
        </p:txBody>
      </p:sp>
    </p:spTree>
    <p:extLst>
      <p:ext uri="{BB962C8B-B14F-4D97-AF65-F5344CB8AC3E}">
        <p14:creationId xmlns:p14="http://schemas.microsoft.com/office/powerpoint/2010/main" val="2377906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3A138-1943-4D5F-9C10-988EFB8300AF}" type="datetimeFigureOut">
              <a:rPr lang="zh-CN" altLang="en-US" smtClean="0"/>
              <a:t>2017/7/14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212A0-7918-443B-BC26-B2C355370BBD}" type="slidenum">
              <a:rPr lang="zh-CN" altLang="en-US" smtClean="0"/>
              <a:t>‹#›</a:t>
            </a:fld>
            <a:endParaRPr lang="zh-CN" altLang="en-US"/>
          </a:p>
        </p:txBody>
      </p:sp>
    </p:spTree>
    <p:extLst>
      <p:ext uri="{BB962C8B-B14F-4D97-AF65-F5344CB8AC3E}">
        <p14:creationId xmlns:p14="http://schemas.microsoft.com/office/powerpoint/2010/main" val="292040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C212A0-7918-443B-BC26-B2C355370BBD}" type="slidenum">
              <a:rPr lang="zh-CN" altLang="en-US" smtClean="0"/>
              <a:t>1</a:t>
            </a:fld>
            <a:endParaRPr lang="zh-CN" altLang="en-US"/>
          </a:p>
        </p:txBody>
      </p:sp>
    </p:spTree>
    <p:extLst>
      <p:ext uri="{BB962C8B-B14F-4D97-AF65-F5344CB8AC3E}">
        <p14:creationId xmlns:p14="http://schemas.microsoft.com/office/powerpoint/2010/main" val="4674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5769E8-19F7-47D4-AFC6-D17EEAD4A98C}" type="slidenum">
              <a:rPr lang="zh-CN" altLang="en-US" smtClean="0"/>
              <a:t>10</a:t>
            </a:fld>
            <a:endParaRPr lang="zh-CN" altLang="en-US"/>
          </a:p>
        </p:txBody>
      </p:sp>
    </p:spTree>
    <p:extLst>
      <p:ext uri="{BB962C8B-B14F-4D97-AF65-F5344CB8AC3E}">
        <p14:creationId xmlns:p14="http://schemas.microsoft.com/office/powerpoint/2010/main" val="3367813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5769E8-19F7-47D4-AFC6-D17EEAD4A98C}" type="slidenum">
              <a:rPr lang="zh-CN" altLang="en-US" smtClean="0"/>
              <a:t>11</a:t>
            </a:fld>
            <a:endParaRPr lang="zh-CN" altLang="en-US"/>
          </a:p>
        </p:txBody>
      </p:sp>
    </p:spTree>
    <p:extLst>
      <p:ext uri="{BB962C8B-B14F-4D97-AF65-F5344CB8AC3E}">
        <p14:creationId xmlns:p14="http://schemas.microsoft.com/office/powerpoint/2010/main" val="4198265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5769E8-19F7-47D4-AFC6-D17EEAD4A98C}" type="slidenum">
              <a:rPr lang="zh-CN" altLang="en-US" smtClean="0"/>
              <a:t>12</a:t>
            </a:fld>
            <a:endParaRPr lang="zh-CN" altLang="en-US"/>
          </a:p>
        </p:txBody>
      </p:sp>
    </p:spTree>
    <p:extLst>
      <p:ext uri="{BB962C8B-B14F-4D97-AF65-F5344CB8AC3E}">
        <p14:creationId xmlns:p14="http://schemas.microsoft.com/office/powerpoint/2010/main" val="3771865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5769E8-19F7-47D4-AFC6-D17EEAD4A98C}" type="slidenum">
              <a:rPr lang="zh-CN" altLang="en-US" smtClean="0"/>
              <a:t>13</a:t>
            </a:fld>
            <a:endParaRPr lang="zh-CN" altLang="en-US"/>
          </a:p>
        </p:txBody>
      </p:sp>
    </p:spTree>
    <p:extLst>
      <p:ext uri="{BB962C8B-B14F-4D97-AF65-F5344CB8AC3E}">
        <p14:creationId xmlns:p14="http://schemas.microsoft.com/office/powerpoint/2010/main" val="3210785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5769E8-19F7-47D4-AFC6-D17EEAD4A98C}" type="slidenum">
              <a:rPr lang="zh-CN" altLang="en-US" smtClean="0"/>
              <a:t>14</a:t>
            </a:fld>
            <a:endParaRPr lang="zh-CN" altLang="en-US"/>
          </a:p>
        </p:txBody>
      </p:sp>
    </p:spTree>
    <p:extLst>
      <p:ext uri="{BB962C8B-B14F-4D97-AF65-F5344CB8AC3E}">
        <p14:creationId xmlns:p14="http://schemas.microsoft.com/office/powerpoint/2010/main" val="2852382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5769E8-19F7-47D4-AFC6-D17EEAD4A98C}" type="slidenum">
              <a:rPr lang="zh-CN" altLang="en-US" smtClean="0"/>
              <a:t>15</a:t>
            </a:fld>
            <a:endParaRPr lang="zh-CN" altLang="en-US"/>
          </a:p>
        </p:txBody>
      </p:sp>
    </p:spTree>
    <p:extLst>
      <p:ext uri="{BB962C8B-B14F-4D97-AF65-F5344CB8AC3E}">
        <p14:creationId xmlns:p14="http://schemas.microsoft.com/office/powerpoint/2010/main" val="3389239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5769E8-19F7-47D4-AFC6-D17EEAD4A98C}" type="slidenum">
              <a:rPr lang="zh-CN" altLang="en-US" smtClean="0"/>
              <a:t>2</a:t>
            </a:fld>
            <a:endParaRPr lang="zh-CN" altLang="en-US"/>
          </a:p>
        </p:txBody>
      </p:sp>
    </p:spTree>
    <p:extLst>
      <p:ext uri="{BB962C8B-B14F-4D97-AF65-F5344CB8AC3E}">
        <p14:creationId xmlns:p14="http://schemas.microsoft.com/office/powerpoint/2010/main" val="645658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5769E8-19F7-47D4-AFC6-D17EEAD4A98C}" type="slidenum">
              <a:rPr lang="zh-CN" altLang="en-US" smtClean="0"/>
              <a:t>3</a:t>
            </a:fld>
            <a:endParaRPr lang="zh-CN" altLang="en-US"/>
          </a:p>
        </p:txBody>
      </p:sp>
    </p:spTree>
    <p:extLst>
      <p:ext uri="{BB962C8B-B14F-4D97-AF65-F5344CB8AC3E}">
        <p14:creationId xmlns:p14="http://schemas.microsoft.com/office/powerpoint/2010/main" val="228620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5769E8-19F7-47D4-AFC6-D17EEAD4A98C}" type="slidenum">
              <a:rPr lang="zh-CN" altLang="en-US" smtClean="0"/>
              <a:t>4</a:t>
            </a:fld>
            <a:endParaRPr lang="zh-CN" altLang="en-US"/>
          </a:p>
        </p:txBody>
      </p:sp>
    </p:spTree>
    <p:extLst>
      <p:ext uri="{BB962C8B-B14F-4D97-AF65-F5344CB8AC3E}">
        <p14:creationId xmlns:p14="http://schemas.microsoft.com/office/powerpoint/2010/main" val="3943852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5769E8-19F7-47D4-AFC6-D17EEAD4A98C}" type="slidenum">
              <a:rPr lang="zh-CN" altLang="en-US" smtClean="0"/>
              <a:t>5</a:t>
            </a:fld>
            <a:endParaRPr lang="zh-CN" altLang="en-US"/>
          </a:p>
        </p:txBody>
      </p:sp>
    </p:spTree>
    <p:extLst>
      <p:ext uri="{BB962C8B-B14F-4D97-AF65-F5344CB8AC3E}">
        <p14:creationId xmlns:p14="http://schemas.microsoft.com/office/powerpoint/2010/main" val="2591691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5769E8-19F7-47D4-AFC6-D17EEAD4A98C}" type="slidenum">
              <a:rPr lang="zh-CN" altLang="en-US" smtClean="0"/>
              <a:t>6</a:t>
            </a:fld>
            <a:endParaRPr lang="zh-CN" altLang="en-US"/>
          </a:p>
        </p:txBody>
      </p:sp>
    </p:spTree>
    <p:extLst>
      <p:ext uri="{BB962C8B-B14F-4D97-AF65-F5344CB8AC3E}">
        <p14:creationId xmlns:p14="http://schemas.microsoft.com/office/powerpoint/2010/main" val="1376806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5769E8-19F7-47D4-AFC6-D17EEAD4A98C}" type="slidenum">
              <a:rPr lang="zh-CN" altLang="en-US" smtClean="0"/>
              <a:t>7</a:t>
            </a:fld>
            <a:endParaRPr lang="zh-CN" altLang="en-US"/>
          </a:p>
        </p:txBody>
      </p:sp>
    </p:spTree>
    <p:extLst>
      <p:ext uri="{BB962C8B-B14F-4D97-AF65-F5344CB8AC3E}">
        <p14:creationId xmlns:p14="http://schemas.microsoft.com/office/powerpoint/2010/main" val="56184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5769E8-19F7-47D4-AFC6-D17EEAD4A98C}" type="slidenum">
              <a:rPr lang="zh-CN" altLang="en-US" smtClean="0"/>
              <a:t>8</a:t>
            </a:fld>
            <a:endParaRPr lang="zh-CN" altLang="en-US"/>
          </a:p>
        </p:txBody>
      </p:sp>
    </p:spTree>
    <p:extLst>
      <p:ext uri="{BB962C8B-B14F-4D97-AF65-F5344CB8AC3E}">
        <p14:creationId xmlns:p14="http://schemas.microsoft.com/office/powerpoint/2010/main" val="2426685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5769E8-19F7-47D4-AFC6-D17EEAD4A98C}" type="slidenum">
              <a:rPr lang="zh-CN" altLang="en-US" smtClean="0"/>
              <a:t>9</a:t>
            </a:fld>
            <a:endParaRPr lang="zh-CN" altLang="en-US"/>
          </a:p>
        </p:txBody>
      </p:sp>
    </p:spTree>
    <p:extLst>
      <p:ext uri="{BB962C8B-B14F-4D97-AF65-F5344CB8AC3E}">
        <p14:creationId xmlns:p14="http://schemas.microsoft.com/office/powerpoint/2010/main" val="2119287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1C7768C-C4F3-45F4-A1A0-5FA3D48FE06C}" type="datetimeFigureOut">
              <a:rPr lang="zh-CN" altLang="en-US" smtClean="0"/>
              <a:t>2017/7/14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140F8-B33E-4031-9198-BAC3E3DA1BF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1C7768C-C4F3-45F4-A1A0-5FA3D48FE06C}" type="datetimeFigureOut">
              <a:rPr lang="zh-CN" altLang="en-US" smtClean="0"/>
              <a:t>2017/7/14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140F8-B33E-4031-9198-BAC3E3DA1BF0}"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1C7768C-C4F3-45F4-A1A0-5FA3D48FE06C}" type="datetimeFigureOut">
              <a:rPr lang="zh-CN" altLang="en-US" smtClean="0"/>
              <a:t>2017/7/14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140F8-B33E-4031-9198-BAC3E3DA1BF0}"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4" name="图片 7"/>
          <p:cNvPicPr>
            <a:picLocks noChangeAspect="1"/>
          </p:cNvPicPr>
          <p:nvPr/>
        </p:nvPicPr>
        <p:blipFill>
          <a:blip r:embed="rId2">
            <a:extLst>
              <a:ext uri="{28A0092B-C50C-407E-A947-70E740481C1C}">
                <a14:useLocalDpi xmlns:a14="http://schemas.microsoft.com/office/drawing/2010/main" val="0"/>
              </a:ext>
            </a:extLst>
          </a:blip>
          <a:srcRect r="227" b="1678"/>
          <a:stretch>
            <a:fillRect/>
          </a:stretch>
        </p:blipFill>
        <p:spPr bwMode="auto">
          <a:xfrm>
            <a:off x="-19050" y="-3175"/>
            <a:ext cx="1221105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KSO_CT2"/>
          <p:cNvSpPr>
            <a:spLocks noGrp="1"/>
          </p:cNvSpPr>
          <p:nvPr>
            <p:ph type="subTitle" idx="1"/>
          </p:nvPr>
        </p:nvSpPr>
        <p:spPr>
          <a:xfrm>
            <a:off x="5559973" y="5399314"/>
            <a:ext cx="4284199" cy="364852"/>
          </a:xfrm>
          <a:prstGeom prst="roundRect">
            <a:avLst>
              <a:gd name="adj" fmla="val 28518"/>
            </a:avLst>
          </a:prstGeom>
          <a:noFill/>
          <a:ln w="19050">
            <a:solidFill>
              <a:schemeClr val="accent2">
                <a:lumMod val="20000"/>
                <a:lumOff val="80000"/>
              </a:schemeClr>
            </a:solidFill>
          </a:ln>
        </p:spPr>
        <p:txBody>
          <a:bodyPr anchor="ctr">
            <a:normAutofit/>
          </a:bodyPr>
          <a:lstStyle>
            <a:lvl1pPr marL="0" indent="0" algn="ctr">
              <a:buNone/>
              <a:defRPr sz="1800" baseline="0">
                <a:solidFill>
                  <a:schemeClr val="accent2">
                    <a:lumMod val="60000"/>
                    <a:lumOff val="4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p>
        </p:txBody>
      </p:sp>
      <p:sp>
        <p:nvSpPr>
          <p:cNvPr id="7" name="KSO_CT1"/>
          <p:cNvSpPr>
            <a:spLocks noGrp="1"/>
          </p:cNvSpPr>
          <p:nvPr>
            <p:ph type="title"/>
          </p:nvPr>
        </p:nvSpPr>
        <p:spPr>
          <a:xfrm>
            <a:off x="3065419" y="4528457"/>
            <a:ext cx="9110741" cy="826346"/>
          </a:xfrm>
        </p:spPr>
        <p:txBody>
          <a:bodyPr>
            <a:normAutofit/>
          </a:bodyPr>
          <a:lstStyle>
            <a:lvl1pPr algn="ctr">
              <a:defRPr sz="4400" baseline="0">
                <a:solidFill>
                  <a:schemeClr val="accent1"/>
                </a:solidFill>
                <a:effectLst/>
                <a:latin typeface="Arial" panose="020B0604020202020204" pitchFamily="34" charset="0"/>
              </a:defRPr>
            </a:lvl1pPr>
          </a:lstStyle>
          <a:p>
            <a:r>
              <a:rPr lang="zh-CN" altLang="en-US" dirty="0" smtClean="0"/>
              <a:t>单击此处编辑母版标题样式</a:t>
            </a:r>
            <a:endParaRPr lang="zh-CN" altLang="en-US" dirty="0"/>
          </a:p>
        </p:txBody>
      </p:sp>
      <p:sp>
        <p:nvSpPr>
          <p:cNvPr id="2" name="日期占位符 1"/>
          <p:cNvSpPr>
            <a:spLocks noGrp="1"/>
          </p:cNvSpPr>
          <p:nvPr>
            <p:ph type="dt" sz="half" idx="10"/>
          </p:nvPr>
        </p:nvSpPr>
        <p:spPr/>
        <p:txBody>
          <a:bodyPr/>
          <a:lstStyle/>
          <a:p>
            <a:fld id="{CF976D4E-F393-4D2A-A3D3-2A18F1B93588}" type="datetimeFigureOut">
              <a:rPr lang="zh-CN" altLang="en-US" smtClean="0"/>
              <a:t>2017/7/14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2525F1-D6E5-4D08-BFCD-1CF7C69F46C3}"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normAutofit/>
          </a:bodyPr>
          <a:lstStyle/>
          <a:p>
            <a:r>
              <a:rPr lang="zh-CN" altLang="en-US" dirty="0" smtClean="0"/>
              <a:t>单击此处编辑母版标题样式</a:t>
            </a:r>
            <a:endParaRPr lang="en-US" dirty="0"/>
          </a:p>
        </p:txBody>
      </p:sp>
      <p:sp>
        <p:nvSpPr>
          <p:cNvPr id="3" name="KSO_BC1"/>
          <p:cNvSpPr>
            <a:spLocks noGrp="1"/>
          </p:cNvSpPr>
          <p:nvPr>
            <p:ph idx="1"/>
          </p:nvPr>
        </p:nvSpPr>
        <p:spPr>
          <a:xfrm>
            <a:off x="2019600" y="1792800"/>
            <a:ext cx="8193600" cy="4190400"/>
          </a:xfrm>
        </p:spPr>
        <p:txBody>
          <a:bodyPr>
            <a:normAutofit/>
          </a:body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F976D4E-F393-4D2A-A3D3-2A18F1B93588}" type="datetimeFigureOut">
              <a:rPr lang="zh-CN" altLang="en-US" smtClean="0"/>
              <a:t>2017/7/14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2525F1-D6E5-4D08-BFCD-1CF7C69F46C3}"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2605312" y="2336802"/>
            <a:ext cx="6981376" cy="1235075"/>
          </a:xfrm>
        </p:spPr>
        <p:txBody>
          <a:bodyPr rtlCol="0">
            <a:normAutofit/>
          </a:bodyPr>
          <a:lstStyle>
            <a:lvl1pPr algn="ctr">
              <a:defRPr lang="en-US" sz="3800" dirty="0">
                <a:effectLst>
                  <a:outerShdw blurRad="60007" dist="88900" dir="15000000" sy="30000" kx="-1800000" algn="bl" rotWithShape="0">
                    <a:schemeClr val="accent1">
                      <a:lumMod val="50000"/>
                      <a:alpha val="30000"/>
                    </a:schemeClr>
                  </a:outerShdw>
                </a:effectLst>
                <a:latin typeface="Baskerville Old Face" panose="02020602080505020303" pitchFamily="18" charset="0"/>
              </a:defRPr>
            </a:lvl1pPr>
          </a:lstStyle>
          <a:p>
            <a:pPr lvl="0"/>
            <a:r>
              <a:rPr lang="zh-CN" altLang="en-US" dirty="0" smtClean="0"/>
              <a:t>单击此处编辑母版标题样式</a:t>
            </a:r>
            <a:endParaRPr lang="en-US" dirty="0"/>
          </a:p>
        </p:txBody>
      </p:sp>
      <p:sp>
        <p:nvSpPr>
          <p:cNvPr id="3" name="KSO_ST2"/>
          <p:cNvSpPr>
            <a:spLocks noGrp="1"/>
          </p:cNvSpPr>
          <p:nvPr>
            <p:ph type="body" idx="1"/>
          </p:nvPr>
        </p:nvSpPr>
        <p:spPr>
          <a:xfrm>
            <a:off x="3977458" y="3650257"/>
            <a:ext cx="4237087" cy="363536"/>
          </a:xfrm>
          <a:prstGeom prst="roundRect">
            <a:avLst>
              <a:gd name="adj" fmla="val 19412"/>
            </a:avLst>
          </a:prstGeom>
          <a:noFill/>
          <a:ln w="19050">
            <a:solidFill>
              <a:schemeClr val="accent2">
                <a:lumMod val="20000"/>
                <a:lumOff val="80000"/>
              </a:schemeClr>
            </a:solidFill>
          </a:ln>
        </p:spPr>
        <p:txBody>
          <a:bodyPr rtlCol="0" anchor="ctr">
            <a:normAutofit/>
          </a:bodyPr>
          <a:lstStyle>
            <a:lvl1pPr marL="357505" indent="-357505" algn="ctr">
              <a:buNone/>
              <a:defRPr lang="en-US" altLang="zh-CN" sz="1600" dirty="0">
                <a:solidFill>
                  <a:schemeClr val="accent2">
                    <a:lumMod val="60000"/>
                    <a:lumOff val="40000"/>
                  </a:schemeClr>
                </a:solidFill>
              </a:defRPr>
            </a:lvl1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F976D4E-F393-4D2A-A3D3-2A18F1B93588}" type="datetimeFigureOut">
              <a:rPr lang="zh-CN" altLang="en-US" smtClean="0"/>
              <a:t>2017/7/14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2525F1-D6E5-4D08-BFCD-1CF7C69F46C3}"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normAutofit/>
          </a:bodyPr>
          <a:lstStyle/>
          <a:p>
            <a:r>
              <a:rPr lang="zh-CN" altLang="en-US" dirty="0" smtClean="0"/>
              <a:t>单击此处编辑母版标题样式</a:t>
            </a:r>
            <a:endParaRPr lang="en-US" dirty="0"/>
          </a:p>
        </p:txBody>
      </p:sp>
      <p:sp>
        <p:nvSpPr>
          <p:cNvPr id="3" name="KSO_BC1"/>
          <p:cNvSpPr>
            <a:spLocks noGrp="1"/>
          </p:cNvSpPr>
          <p:nvPr>
            <p:ph sz="half" idx="1"/>
          </p:nvPr>
        </p:nvSpPr>
        <p:spPr>
          <a:xfrm>
            <a:off x="2019600" y="1792800"/>
            <a:ext cx="8193600" cy="2113200"/>
          </a:xfrm>
        </p:spPr>
        <p:txBody>
          <a:bodyPr>
            <a:normAutofit/>
          </a:body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4" name="KSO_BC2"/>
          <p:cNvSpPr>
            <a:spLocks noGrp="1"/>
          </p:cNvSpPr>
          <p:nvPr>
            <p:ph sz="half" idx="2"/>
          </p:nvPr>
        </p:nvSpPr>
        <p:spPr>
          <a:xfrm>
            <a:off x="2019600" y="4053600"/>
            <a:ext cx="8193600" cy="2113200"/>
          </a:xfrm>
        </p:spPr>
        <p:txBody>
          <a:bodyPr>
            <a:normAutofit/>
          </a:body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CF976D4E-F393-4D2A-A3D3-2A18F1B93588}" type="datetimeFigureOut">
              <a:rPr lang="zh-CN" altLang="en-US" smtClean="0"/>
              <a:t>2017/7/14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2525F1-D6E5-4D08-BFCD-1CF7C69F46C3}"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4" name="KSO_BC1"/>
          <p:cNvSpPr>
            <a:spLocks noGrp="1"/>
          </p:cNvSpPr>
          <p:nvPr>
            <p:ph sz="half" idx="2"/>
          </p:nvPr>
        </p:nvSpPr>
        <p:spPr>
          <a:xfrm>
            <a:off x="1099435" y="2200274"/>
            <a:ext cx="5157787" cy="3684588"/>
          </a:xfrm>
        </p:spPr>
        <p:txBody>
          <a:bodyPr>
            <a:normAutofit/>
          </a:bodyPr>
          <a:lstStyle>
            <a:lvl1pPr>
              <a:defRPr>
                <a:solidFill>
                  <a:schemeClr val="tx1"/>
                </a:solidFill>
              </a:defRPr>
            </a:lvl1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6431846" y="2200274"/>
            <a:ext cx="5183188" cy="3684588"/>
          </a:xfrm>
        </p:spPr>
        <p:txBody>
          <a:bodyPr>
            <a:normAutofit/>
          </a:bodyPr>
          <a:lstStyle>
            <a:lvl1pPr>
              <a:defRPr>
                <a:solidFill>
                  <a:schemeClr val="tx1"/>
                </a:solidFill>
              </a:defRPr>
            </a:lvl1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CF976D4E-F393-4D2A-A3D3-2A18F1B93588}" type="datetimeFigureOut">
              <a:rPr lang="zh-CN" altLang="en-US" smtClean="0"/>
              <a:t>2017/7/14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52525F1-D6E5-4D08-BFCD-1CF7C69F46C3}"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任意多边形 2"/>
          <p:cNvSpPr/>
          <p:nvPr userDrawn="1">
            <p:custDataLst>
              <p:tags r:id="rId1"/>
            </p:custDataLst>
          </p:nvPr>
        </p:nvSpPr>
        <p:spPr>
          <a:xfrm>
            <a:off x="6038771" y="1665447"/>
            <a:ext cx="923925" cy="850900"/>
          </a:xfrm>
          <a:custGeom>
            <a:avLst/>
            <a:gdLst>
              <a:gd name="connsiteX0" fmla="*/ 652730 w 2764608"/>
              <a:gd name="connsiteY0" fmla="*/ 0 h 2548726"/>
              <a:gd name="connsiteX1" fmla="*/ 2111878 w 2764608"/>
              <a:gd name="connsiteY1" fmla="*/ 0 h 2548726"/>
              <a:gd name="connsiteX2" fmla="*/ 2764608 w 2764608"/>
              <a:gd name="connsiteY2" fmla="*/ 652730 h 2548726"/>
              <a:gd name="connsiteX3" fmla="*/ 2764608 w 2764608"/>
              <a:gd name="connsiteY3" fmla="*/ 1434805 h 2548726"/>
              <a:gd name="connsiteX4" fmla="*/ 2111878 w 2764608"/>
              <a:gd name="connsiteY4" fmla="*/ 2087535 h 2548726"/>
              <a:gd name="connsiteX5" fmla="*/ 1915333 w 2764608"/>
              <a:gd name="connsiteY5" fmla="*/ 2087535 h 2548726"/>
              <a:gd name="connsiteX6" fmla="*/ 2025468 w 2764608"/>
              <a:gd name="connsiteY6" fmla="*/ 2548726 h 2548726"/>
              <a:gd name="connsiteX7" fmla="*/ 1436563 w 2764608"/>
              <a:gd name="connsiteY7" fmla="*/ 2087535 h 2548726"/>
              <a:gd name="connsiteX8" fmla="*/ 652730 w 2764608"/>
              <a:gd name="connsiteY8" fmla="*/ 2087535 h 2548726"/>
              <a:gd name="connsiteX9" fmla="*/ 0 w 2764608"/>
              <a:gd name="connsiteY9" fmla="*/ 1434805 h 2548726"/>
              <a:gd name="connsiteX10" fmla="*/ 0 w 2764608"/>
              <a:gd name="connsiteY10" fmla="*/ 652730 h 2548726"/>
              <a:gd name="connsiteX11" fmla="*/ 652730 w 2764608"/>
              <a:gd name="connsiteY11" fmla="*/ 0 h 254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buFont typeface="Arial" panose="020B0604020202020204" pitchFamily="34" charset="0"/>
              <a:buNone/>
              <a:defRPr/>
            </a:pPr>
            <a:endParaRPr lang="zh-CN" altLang="en-US">
              <a:latin typeface="Arial" panose="020B0604020202020204" pitchFamily="34" charset="0"/>
              <a:ea typeface="黑体" panose="02010609060101010101" charset="-122"/>
            </a:endParaRPr>
          </a:p>
        </p:txBody>
      </p:sp>
      <p:sp>
        <p:nvSpPr>
          <p:cNvPr id="4" name="任意多边形 3"/>
          <p:cNvSpPr/>
          <p:nvPr userDrawn="1">
            <p:custDataLst>
              <p:tags r:id="rId2"/>
            </p:custDataLst>
          </p:nvPr>
        </p:nvSpPr>
        <p:spPr>
          <a:xfrm>
            <a:off x="4460796" y="2597310"/>
            <a:ext cx="2763838" cy="2549525"/>
          </a:xfrm>
          <a:custGeom>
            <a:avLst/>
            <a:gdLst>
              <a:gd name="connsiteX0" fmla="*/ 652730 w 2764608"/>
              <a:gd name="connsiteY0" fmla="*/ 0 h 2548726"/>
              <a:gd name="connsiteX1" fmla="*/ 2111878 w 2764608"/>
              <a:gd name="connsiteY1" fmla="*/ 0 h 2548726"/>
              <a:gd name="connsiteX2" fmla="*/ 2764608 w 2764608"/>
              <a:gd name="connsiteY2" fmla="*/ 652730 h 2548726"/>
              <a:gd name="connsiteX3" fmla="*/ 2764608 w 2764608"/>
              <a:gd name="connsiteY3" fmla="*/ 1434805 h 2548726"/>
              <a:gd name="connsiteX4" fmla="*/ 2111878 w 2764608"/>
              <a:gd name="connsiteY4" fmla="*/ 2087535 h 2548726"/>
              <a:gd name="connsiteX5" fmla="*/ 1915333 w 2764608"/>
              <a:gd name="connsiteY5" fmla="*/ 2087535 h 2548726"/>
              <a:gd name="connsiteX6" fmla="*/ 2025468 w 2764608"/>
              <a:gd name="connsiteY6" fmla="*/ 2548726 h 2548726"/>
              <a:gd name="connsiteX7" fmla="*/ 1436563 w 2764608"/>
              <a:gd name="connsiteY7" fmla="*/ 2087535 h 2548726"/>
              <a:gd name="connsiteX8" fmla="*/ 652730 w 2764608"/>
              <a:gd name="connsiteY8" fmla="*/ 2087535 h 2548726"/>
              <a:gd name="connsiteX9" fmla="*/ 0 w 2764608"/>
              <a:gd name="connsiteY9" fmla="*/ 1434805 h 2548726"/>
              <a:gd name="connsiteX10" fmla="*/ 0 w 2764608"/>
              <a:gd name="connsiteY10" fmla="*/ 652730 h 2548726"/>
              <a:gd name="connsiteX11" fmla="*/ 652730 w 2764608"/>
              <a:gd name="connsiteY11" fmla="*/ 0 h 254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24000" anchor="ctr">
            <a:normAutofit/>
          </a:bodyPr>
          <a:lstStyle/>
          <a:p>
            <a:pPr algn="ctr" eaLnBrk="1" hangingPunct="1">
              <a:spcBef>
                <a:spcPts val="0"/>
              </a:spcBef>
              <a:spcAft>
                <a:spcPts val="0"/>
              </a:spcAft>
              <a:buFont typeface="Arial" panose="020B0604020202020204" pitchFamily="34" charset="0"/>
              <a:buNone/>
              <a:defRPr/>
            </a:pPr>
            <a:endParaRPr lang="zh-CN" altLang="en-US" sz="4400" dirty="0">
              <a:solidFill>
                <a:srgbClr val="FFFFFF"/>
              </a:solidFill>
              <a:latin typeface="+mj-lt"/>
              <a:ea typeface="+mj-ea"/>
              <a:cs typeface="+mj-cs"/>
            </a:endParaRPr>
          </a:p>
        </p:txBody>
      </p:sp>
      <p:sp>
        <p:nvSpPr>
          <p:cNvPr id="5" name="任意多边形 4"/>
          <p:cNvSpPr/>
          <p:nvPr userDrawn="1">
            <p:custDataLst>
              <p:tags r:id="rId3"/>
            </p:custDataLst>
          </p:nvPr>
        </p:nvSpPr>
        <p:spPr>
          <a:xfrm flipH="1">
            <a:off x="6424534" y="2178210"/>
            <a:ext cx="1220787" cy="1125537"/>
          </a:xfrm>
          <a:custGeom>
            <a:avLst/>
            <a:gdLst>
              <a:gd name="connsiteX0" fmla="*/ 652730 w 2764608"/>
              <a:gd name="connsiteY0" fmla="*/ 0 h 2548726"/>
              <a:gd name="connsiteX1" fmla="*/ 2111878 w 2764608"/>
              <a:gd name="connsiteY1" fmla="*/ 0 h 2548726"/>
              <a:gd name="connsiteX2" fmla="*/ 2764608 w 2764608"/>
              <a:gd name="connsiteY2" fmla="*/ 652730 h 2548726"/>
              <a:gd name="connsiteX3" fmla="*/ 2764608 w 2764608"/>
              <a:gd name="connsiteY3" fmla="*/ 1434805 h 2548726"/>
              <a:gd name="connsiteX4" fmla="*/ 2111878 w 2764608"/>
              <a:gd name="connsiteY4" fmla="*/ 2087535 h 2548726"/>
              <a:gd name="connsiteX5" fmla="*/ 1915333 w 2764608"/>
              <a:gd name="connsiteY5" fmla="*/ 2087535 h 2548726"/>
              <a:gd name="connsiteX6" fmla="*/ 2025468 w 2764608"/>
              <a:gd name="connsiteY6" fmla="*/ 2548726 h 2548726"/>
              <a:gd name="connsiteX7" fmla="*/ 1436563 w 2764608"/>
              <a:gd name="connsiteY7" fmla="*/ 2087535 h 2548726"/>
              <a:gd name="connsiteX8" fmla="*/ 652730 w 2764608"/>
              <a:gd name="connsiteY8" fmla="*/ 2087535 h 2548726"/>
              <a:gd name="connsiteX9" fmla="*/ 0 w 2764608"/>
              <a:gd name="connsiteY9" fmla="*/ 1434805 h 2548726"/>
              <a:gd name="connsiteX10" fmla="*/ 0 w 2764608"/>
              <a:gd name="connsiteY10" fmla="*/ 652730 h 2548726"/>
              <a:gd name="connsiteX11" fmla="*/ 652730 w 2764608"/>
              <a:gd name="connsiteY11" fmla="*/ 0 h 254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buFont typeface="Arial" panose="020B0604020202020204" pitchFamily="34" charset="0"/>
              <a:buNone/>
              <a:defRPr/>
            </a:pPr>
            <a:endParaRPr lang="zh-CN" altLang="en-US">
              <a:latin typeface="Arial" panose="020B0604020202020204" pitchFamily="34" charset="0"/>
              <a:ea typeface="黑体" panose="02010609060101010101" charset="-122"/>
            </a:endParaRPr>
          </a:p>
        </p:txBody>
      </p:sp>
      <p:sp>
        <p:nvSpPr>
          <p:cNvPr id="2" name="KSO_BT1"/>
          <p:cNvSpPr>
            <a:spLocks noGrp="1"/>
          </p:cNvSpPr>
          <p:nvPr>
            <p:ph type="title" hasCustomPrompt="1"/>
          </p:nvPr>
        </p:nvSpPr>
        <p:spPr>
          <a:xfrm>
            <a:off x="4460796" y="2597310"/>
            <a:ext cx="2764800" cy="2090276"/>
          </a:xfrm>
        </p:spPr>
        <p:txBody>
          <a:bodyPr anchor="ctr" anchorCtr="0">
            <a:normAutofit/>
          </a:bodyPr>
          <a:lstStyle>
            <a:lvl1pPr algn="ctr">
              <a:defRPr sz="4400">
                <a:solidFill>
                  <a:schemeClr val="bg1"/>
                </a:solidFill>
              </a:defRPr>
            </a:lvl1pPr>
          </a:lstStyle>
          <a:p>
            <a:r>
              <a:rPr lang="zh-CN" altLang="en-US" dirty="0" smtClean="0"/>
              <a:t>编辑标题</a:t>
            </a:r>
            <a:endParaRPr lang="en-US" dirty="0"/>
          </a:p>
        </p:txBody>
      </p:sp>
      <p:sp>
        <p:nvSpPr>
          <p:cNvPr id="6" name="日期占位符 5"/>
          <p:cNvSpPr>
            <a:spLocks noGrp="1"/>
          </p:cNvSpPr>
          <p:nvPr>
            <p:ph type="dt" sz="half" idx="10"/>
          </p:nvPr>
        </p:nvSpPr>
        <p:spPr/>
        <p:txBody>
          <a:bodyPr/>
          <a:lstStyle/>
          <a:p>
            <a:fld id="{CF976D4E-F393-4D2A-A3D3-2A18F1B93588}" type="datetimeFigureOut">
              <a:rPr lang="zh-CN" altLang="en-US" smtClean="0"/>
              <a:t>2017/7/14</a:t>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A52525F1-D6E5-4D08-BFCD-1CF7C69F46C3}"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976D4E-F393-4D2A-A3D3-2A18F1B93588}" type="datetimeFigureOut">
              <a:rPr lang="zh-CN" altLang="en-US" smtClean="0"/>
              <a:t>2017/7/14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52525F1-D6E5-4D08-BFCD-1CF7C69F46C3}"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1139530"/>
            <a:ext cx="4165200" cy="1600200"/>
          </a:xfrm>
        </p:spPr>
        <p:txBody>
          <a:bodyPr anchor="b"/>
          <a:lstStyle>
            <a:lvl1pPr algn="l">
              <a:defRPr sz="3200"/>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5184000" y="113953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7" y="273973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2017/7/14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1C7768C-C4F3-45F4-A1A0-5FA3D48FE06C}" type="datetimeFigureOut">
              <a:rPr lang="zh-CN" altLang="en-US" smtClean="0"/>
              <a:t>2017/7/14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140F8-B33E-4031-9198-BAC3E3DA1BF0}"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357034" y="407988"/>
            <a:ext cx="1182511" cy="6078537"/>
          </a:xfrm>
        </p:spPr>
        <p:txBody>
          <a:bodyPr vert="eaVert" anchor="ctr">
            <a:normAutofit/>
          </a:bodyPr>
          <a:lstStyle>
            <a:lvl1pPr algn="l">
              <a:defRPr/>
            </a:lvl1pPr>
          </a:lstStyle>
          <a:p>
            <a:r>
              <a:rPr lang="zh-CN" altLang="en-US" smtClean="0"/>
              <a:t>单击此处编辑母版标题样式</a:t>
            </a:r>
            <a:endParaRPr lang="en-US" dirty="0"/>
          </a:p>
        </p:txBody>
      </p:sp>
      <p:sp>
        <p:nvSpPr>
          <p:cNvPr id="3" name="KSO_BC1"/>
          <p:cNvSpPr>
            <a:spLocks noGrp="1"/>
          </p:cNvSpPr>
          <p:nvPr>
            <p:ph type="body" orient="vert" idx="1"/>
          </p:nvPr>
        </p:nvSpPr>
        <p:spPr>
          <a:xfrm>
            <a:off x="614366" y="407988"/>
            <a:ext cx="9618490" cy="6078537"/>
          </a:xfrm>
        </p:spPr>
        <p:txBody>
          <a:bodyPr vert="eaVert">
            <a:normAutofit/>
          </a:body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F976D4E-F393-4D2A-A3D3-2A18F1B93588}" type="datetimeFigureOut">
              <a:rPr lang="zh-CN" altLang="en-US" smtClean="0"/>
              <a:t>2017/7/14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2525F1-D6E5-4D08-BFCD-1CF7C69F46C3}"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F976D4E-F393-4D2A-A3D3-2A18F1B93588}" type="datetimeFigureOut">
              <a:rPr lang="zh-CN" altLang="en-US" smtClean="0"/>
              <a:t>2017/7/14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52525F1-D6E5-4D08-BFCD-1CF7C69F46C3}" type="slidenum">
              <a:rPr lang="zh-CN" altLang="en-US" smtClean="0"/>
              <a:t>‹#›</a:t>
            </a:fld>
            <a:endParaRPr lang="zh-CN" altLang="en-US"/>
          </a:p>
        </p:txBody>
      </p:sp>
      <p:sp>
        <p:nvSpPr>
          <p:cNvPr id="7" name="内容占位符 6"/>
          <p:cNvSpPr>
            <a:spLocks noGrp="1"/>
          </p:cNvSpPr>
          <p:nvPr>
            <p:ph sz="quarter" idx="13"/>
          </p:nvPr>
        </p:nvSpPr>
        <p:spPr>
          <a:xfrm>
            <a:off x="238125" y="1428750"/>
            <a:ext cx="11715750" cy="5124450"/>
          </a:xfrm>
        </p:spPr>
        <p:txBody>
          <a:bodyPr/>
          <a:lstStyle>
            <a:lvl1pPr>
              <a:lnSpc>
                <a:spcPct val="100000"/>
              </a:lnSpc>
              <a:spcBef>
                <a:spcPts val="300"/>
              </a:spcBef>
              <a:spcAft>
                <a:spcPts val="300"/>
              </a:spcAft>
              <a:defRPr sz="2400">
                <a:solidFill>
                  <a:schemeClr val="tx1"/>
                </a:solidFill>
              </a:defRPr>
            </a:lvl1pPr>
            <a:lvl2pPr>
              <a:defRPr>
                <a:solidFill>
                  <a:srgbClr val="000000"/>
                </a:solidFill>
              </a:defRPr>
            </a:lvl2pPr>
            <a:lvl3pPr marL="720090">
              <a:lnSpc>
                <a:spcPct val="100000"/>
              </a:lnSpc>
              <a:spcBef>
                <a:spcPts val="300"/>
              </a:spcBef>
              <a:spcAft>
                <a:spcPts val="300"/>
              </a:spcAft>
              <a:defRPr sz="2000">
                <a:solidFill>
                  <a:schemeClr val="tx1"/>
                </a:solidFill>
              </a:defRPr>
            </a:lvl3pPr>
            <a:lvl4pPr marL="1080135">
              <a:lnSpc>
                <a:spcPct val="100000"/>
              </a:lnSpc>
              <a:spcBef>
                <a:spcPts val="300"/>
              </a:spcBef>
              <a:spcAft>
                <a:spcPts val="300"/>
              </a:spcAft>
              <a:defRPr sz="1800">
                <a:solidFill>
                  <a:schemeClr val="tx1"/>
                </a:solidFill>
              </a:defRPr>
            </a:lvl4pPr>
            <a:lvl5pPr marL="1440180">
              <a:lnSpc>
                <a:spcPct val="100000"/>
              </a:lnSpc>
              <a:spcBef>
                <a:spcPts val="300"/>
              </a:spcBef>
              <a:spcAft>
                <a:spcPts val="300"/>
              </a:spcAft>
              <a:defRPr sz="1800">
                <a:solidFill>
                  <a:schemeClr val="tx1"/>
                </a:solidFill>
              </a:defRPr>
            </a:lvl5pPr>
            <a:lvl6pPr marL="1800225">
              <a:lnSpc>
                <a:spcPct val="100000"/>
              </a:lnSpc>
              <a:spcBef>
                <a:spcPts val="300"/>
              </a:spcBef>
              <a:spcAft>
                <a:spcPts val="300"/>
              </a:spcAft>
              <a:defRPr sz="1800">
                <a:solidFill>
                  <a:schemeClr val="tx1"/>
                </a:solidFill>
              </a:defRPr>
            </a:lvl6p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1C7768C-C4F3-45F4-A1A0-5FA3D48FE06C}" type="datetimeFigureOut">
              <a:rPr lang="zh-CN" altLang="en-US" smtClean="0"/>
              <a:t>2017/7/14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140F8-B33E-4031-9198-BAC3E3DA1BF0}"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1C7768C-C4F3-45F4-A1A0-5FA3D48FE06C}" type="datetimeFigureOut">
              <a:rPr lang="zh-CN" altLang="en-US" smtClean="0"/>
              <a:t>2017/7/14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B140F8-B33E-4031-9198-BAC3E3DA1BF0}"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1C7768C-C4F3-45F4-A1A0-5FA3D48FE06C}" type="datetimeFigureOut">
              <a:rPr lang="zh-CN" altLang="en-US" smtClean="0"/>
              <a:t>2017/7/14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B140F8-B33E-4031-9198-BAC3E3DA1BF0}"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1C7768C-C4F3-45F4-A1A0-5FA3D48FE06C}" type="datetimeFigureOut">
              <a:rPr lang="zh-CN" altLang="en-US" smtClean="0"/>
              <a:t>2017/7/14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B140F8-B33E-4031-9198-BAC3E3DA1BF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1C7768C-C4F3-45F4-A1A0-5FA3D48FE06C}" type="datetimeFigureOut">
              <a:rPr lang="zh-CN" altLang="en-US" smtClean="0"/>
              <a:t>2017/7/14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B140F8-B33E-4031-9198-BAC3E3DA1BF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1C7768C-C4F3-45F4-A1A0-5FA3D48FE06C}" type="datetimeFigureOut">
              <a:rPr lang="zh-CN" altLang="en-US" smtClean="0"/>
              <a:t>2017/7/14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B140F8-B33E-4031-9198-BAC3E3DA1BF0}"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1C7768C-C4F3-45F4-A1A0-5FA3D48FE06C}" type="datetimeFigureOut">
              <a:rPr lang="zh-CN" altLang="en-US" smtClean="0"/>
              <a:t>2017/7/14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B140F8-B33E-4031-9198-BAC3E3DA1BF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7768C-C4F3-45F4-A1A0-5FA3D48FE06C}" type="datetimeFigureOut">
              <a:rPr lang="zh-CN" altLang="en-US" smtClean="0"/>
              <a:t>2017/7/14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140F8-B33E-4031-9198-BAC3E3DA1BF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图片 6"/>
          <p:cNvPicPr>
            <a:picLocks noChangeAspect="1"/>
          </p:cNvPicPr>
          <p:nvPr/>
        </p:nvPicPr>
        <p:blipFill>
          <a:blip r:embed="rId14">
            <a:extLst>
              <a:ext uri="{28A0092B-C50C-407E-A947-70E740481C1C}">
                <a14:useLocalDpi xmlns:a14="http://schemas.microsoft.com/office/drawing/2010/main" val="0"/>
              </a:ext>
            </a:extLst>
          </a:blip>
          <a:srcRect l="398" t="2419" b="996"/>
          <a:stretch>
            <a:fillRect/>
          </a:stretch>
        </p:blipFill>
        <p:spPr bwMode="auto">
          <a:xfrm>
            <a:off x="0" y="0"/>
            <a:ext cx="12190413" cy="673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KSO_BT1"/>
          <p:cNvSpPr>
            <a:spLocks noGrp="1"/>
          </p:cNvSpPr>
          <p:nvPr>
            <p:ph type="title"/>
            <p:custDataLst>
              <p:tags r:id="rId12"/>
            </p:custDataLst>
          </p:nvPr>
        </p:nvSpPr>
        <p:spPr bwMode="auto">
          <a:xfrm>
            <a:off x="4593264" y="484188"/>
            <a:ext cx="702088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altLang="en-US" dirty="0" smtClean="0"/>
              <a:t>单击此处编辑母版标题样式</a:t>
            </a:r>
            <a:endParaRPr lang="en-US" dirty="0" smtClean="0"/>
          </a:p>
        </p:txBody>
      </p:sp>
      <p:sp>
        <p:nvSpPr>
          <p:cNvPr id="1028" name="KSO_BC1"/>
          <p:cNvSpPr>
            <a:spLocks noGrp="1"/>
          </p:cNvSpPr>
          <p:nvPr>
            <p:ph type="body" idx="1"/>
            <p:custDataLst>
              <p:tags r:id="rId13"/>
            </p:custDataLst>
          </p:nvPr>
        </p:nvSpPr>
        <p:spPr bwMode="auto">
          <a:xfrm>
            <a:off x="533400" y="1673225"/>
            <a:ext cx="11068050"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2" name="日期占位符 1"/>
          <p:cNvSpPr>
            <a:spLocks noGrp="1"/>
          </p:cNvSpPr>
          <p:nvPr>
            <p:ph type="dt" sz="half" idx="2"/>
          </p:nvPr>
        </p:nvSpPr>
        <p:spPr>
          <a:xfrm>
            <a:off x="838200" y="644141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76D4E-F393-4D2A-A3D3-2A18F1B93588}" type="datetimeFigureOut">
              <a:rPr lang="zh-CN" altLang="en-US" smtClean="0"/>
              <a:t>2017/7/14</a:t>
            </a:fld>
            <a:endParaRPr lang="zh-CN" altLang="en-US"/>
          </a:p>
        </p:txBody>
      </p:sp>
      <p:sp>
        <p:nvSpPr>
          <p:cNvPr id="3" name="页脚占位符 2"/>
          <p:cNvSpPr>
            <a:spLocks noGrp="1"/>
          </p:cNvSpPr>
          <p:nvPr>
            <p:ph type="ftr" sz="quarter" idx="3"/>
          </p:nvPr>
        </p:nvSpPr>
        <p:spPr>
          <a:xfrm>
            <a:off x="4038600" y="644141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4" name="灯片编号占位符 3"/>
          <p:cNvSpPr>
            <a:spLocks noGrp="1"/>
          </p:cNvSpPr>
          <p:nvPr>
            <p:ph type="sldNum" sz="quarter" idx="4"/>
          </p:nvPr>
        </p:nvSpPr>
        <p:spPr>
          <a:xfrm>
            <a:off x="8610600" y="644141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525F1-D6E5-4D08-BFCD-1CF7C69F46C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txStyles>
    <p:titleStyle>
      <a:lvl1pPr algn="r" rtl="0" fontAlgn="base">
        <a:lnSpc>
          <a:spcPct val="90000"/>
        </a:lnSpc>
        <a:spcBef>
          <a:spcPct val="0"/>
        </a:spcBef>
        <a:spcAft>
          <a:spcPct val="0"/>
        </a:spcAft>
        <a:defRPr sz="3200" b="1" kern="1200">
          <a:solidFill>
            <a:schemeClr val="accent1"/>
          </a:solidFill>
          <a:latin typeface="Arial" panose="020B0604020202020204" pitchFamily="34" charset="0"/>
          <a:ea typeface="黑体" panose="02010609060101010101" charset="-122"/>
          <a:cs typeface="+mj-cs"/>
        </a:defRPr>
      </a:lvl1pPr>
      <a:lvl2pPr algn="r" rtl="0" fontAlgn="base">
        <a:lnSpc>
          <a:spcPct val="90000"/>
        </a:lnSpc>
        <a:spcBef>
          <a:spcPct val="0"/>
        </a:spcBef>
        <a:spcAft>
          <a:spcPct val="0"/>
        </a:spcAft>
        <a:defRPr sz="3200" b="1">
          <a:solidFill>
            <a:schemeClr val="accent1"/>
          </a:solidFill>
          <a:latin typeface="Arial" panose="020B0604020202020204" pitchFamily="34" charset="0"/>
          <a:ea typeface="黑体" panose="02010609060101010101" charset="-122"/>
        </a:defRPr>
      </a:lvl2pPr>
      <a:lvl3pPr algn="r" rtl="0" fontAlgn="base">
        <a:lnSpc>
          <a:spcPct val="90000"/>
        </a:lnSpc>
        <a:spcBef>
          <a:spcPct val="0"/>
        </a:spcBef>
        <a:spcAft>
          <a:spcPct val="0"/>
        </a:spcAft>
        <a:defRPr sz="3200" b="1">
          <a:solidFill>
            <a:schemeClr val="accent1"/>
          </a:solidFill>
          <a:latin typeface="Arial" panose="020B0604020202020204" pitchFamily="34" charset="0"/>
          <a:ea typeface="黑体" panose="02010609060101010101" charset="-122"/>
        </a:defRPr>
      </a:lvl3pPr>
      <a:lvl4pPr algn="r" rtl="0" fontAlgn="base">
        <a:lnSpc>
          <a:spcPct val="90000"/>
        </a:lnSpc>
        <a:spcBef>
          <a:spcPct val="0"/>
        </a:spcBef>
        <a:spcAft>
          <a:spcPct val="0"/>
        </a:spcAft>
        <a:defRPr sz="3200" b="1">
          <a:solidFill>
            <a:schemeClr val="accent1"/>
          </a:solidFill>
          <a:latin typeface="Arial" panose="020B0604020202020204" pitchFamily="34" charset="0"/>
          <a:ea typeface="黑体" panose="02010609060101010101" charset="-122"/>
        </a:defRPr>
      </a:lvl4pPr>
      <a:lvl5pPr algn="r" rtl="0" fontAlgn="base">
        <a:lnSpc>
          <a:spcPct val="90000"/>
        </a:lnSpc>
        <a:spcBef>
          <a:spcPct val="0"/>
        </a:spcBef>
        <a:spcAft>
          <a:spcPct val="0"/>
        </a:spcAft>
        <a:defRPr sz="3200" b="1">
          <a:solidFill>
            <a:schemeClr val="accent1"/>
          </a:solidFill>
          <a:latin typeface="Arial" panose="020B0604020202020204" pitchFamily="34" charset="0"/>
          <a:ea typeface="黑体" panose="02010609060101010101" charset="-122"/>
        </a:defRPr>
      </a:lvl5pPr>
      <a:lvl6pPr marL="457200" algn="r" rtl="0" fontAlgn="base">
        <a:lnSpc>
          <a:spcPct val="90000"/>
        </a:lnSpc>
        <a:spcBef>
          <a:spcPct val="0"/>
        </a:spcBef>
        <a:spcAft>
          <a:spcPct val="0"/>
        </a:spcAft>
        <a:defRPr sz="3200" b="1">
          <a:solidFill>
            <a:schemeClr val="accent1"/>
          </a:solidFill>
          <a:latin typeface="Arial" panose="020B0604020202020204" pitchFamily="34" charset="0"/>
          <a:ea typeface="黑体" panose="02010609060101010101" charset="-122"/>
        </a:defRPr>
      </a:lvl6pPr>
      <a:lvl7pPr marL="914400" algn="r" rtl="0" fontAlgn="base">
        <a:lnSpc>
          <a:spcPct val="90000"/>
        </a:lnSpc>
        <a:spcBef>
          <a:spcPct val="0"/>
        </a:spcBef>
        <a:spcAft>
          <a:spcPct val="0"/>
        </a:spcAft>
        <a:defRPr sz="3200" b="1">
          <a:solidFill>
            <a:schemeClr val="accent1"/>
          </a:solidFill>
          <a:latin typeface="Arial" panose="020B0604020202020204" pitchFamily="34" charset="0"/>
          <a:ea typeface="黑体" panose="02010609060101010101" charset="-122"/>
        </a:defRPr>
      </a:lvl7pPr>
      <a:lvl8pPr marL="1371600" algn="r" rtl="0" fontAlgn="base">
        <a:lnSpc>
          <a:spcPct val="90000"/>
        </a:lnSpc>
        <a:spcBef>
          <a:spcPct val="0"/>
        </a:spcBef>
        <a:spcAft>
          <a:spcPct val="0"/>
        </a:spcAft>
        <a:defRPr sz="3200" b="1">
          <a:solidFill>
            <a:schemeClr val="accent1"/>
          </a:solidFill>
          <a:latin typeface="Arial" panose="020B0604020202020204" pitchFamily="34" charset="0"/>
          <a:ea typeface="黑体" panose="02010609060101010101" charset="-122"/>
        </a:defRPr>
      </a:lvl8pPr>
      <a:lvl9pPr marL="1828800" algn="r" rtl="0" fontAlgn="base">
        <a:lnSpc>
          <a:spcPct val="90000"/>
        </a:lnSpc>
        <a:spcBef>
          <a:spcPct val="0"/>
        </a:spcBef>
        <a:spcAft>
          <a:spcPct val="0"/>
        </a:spcAft>
        <a:defRPr sz="3200" b="1">
          <a:solidFill>
            <a:schemeClr val="accent1"/>
          </a:solidFill>
          <a:latin typeface="Arial" panose="020B0604020202020204" pitchFamily="34" charset="0"/>
          <a:ea typeface="黑体" panose="02010609060101010101" charset="-122"/>
        </a:defRPr>
      </a:lvl9pPr>
    </p:titleStyle>
    <p:bodyStyle>
      <a:lvl1pPr marL="357505" indent="-357505" algn="just" rtl="0" fontAlgn="base">
        <a:lnSpc>
          <a:spcPct val="100000"/>
        </a:lnSpc>
        <a:spcBef>
          <a:spcPts val="300"/>
        </a:spcBef>
        <a:spcAft>
          <a:spcPts val="300"/>
        </a:spcAft>
        <a:buClr>
          <a:srgbClr val="6599E5"/>
        </a:buClr>
        <a:buSzPct val="60000"/>
        <a:buFont typeface="Wingdings" panose="05000000000000000000" pitchFamily="2" charset="2"/>
        <a:buChar char=""/>
        <a:defRPr sz="2400" kern="1200">
          <a:solidFill>
            <a:schemeClr val="tx1"/>
          </a:solidFill>
          <a:latin typeface="Arial" panose="020B0604020202020204" pitchFamily="34" charset="0"/>
          <a:ea typeface="黑体" panose="02010609060101010101" charset="-122"/>
          <a:cs typeface="+mn-cs"/>
        </a:defRPr>
      </a:lvl1pPr>
      <a:lvl2pPr marL="357505" indent="-357505" algn="just" rtl="0" fontAlgn="base">
        <a:lnSpc>
          <a:spcPct val="130000"/>
        </a:lnSpc>
        <a:spcBef>
          <a:spcPct val="0"/>
        </a:spcBef>
        <a:spcAft>
          <a:spcPts val="600"/>
        </a:spcAft>
        <a:buClr>
          <a:srgbClr val="71C7E1"/>
        </a:buClr>
        <a:buFont typeface="幼圆" panose="02010509060101010101" pitchFamily="49" charset="-122"/>
        <a:buChar char=" "/>
        <a:defRPr kern="1200">
          <a:solidFill>
            <a:srgbClr val="7D7D7D"/>
          </a:solidFill>
          <a:latin typeface="幼圆" panose="02010509060101010101" pitchFamily="49" charset="-122"/>
          <a:ea typeface="黑体" panose="02010609060101010101" charset="-122"/>
          <a:cs typeface="+mn-cs"/>
        </a:defRPr>
      </a:lvl2pPr>
      <a:lvl3pPr marL="720090" indent="-228600" algn="l" rtl="0" fontAlgn="base">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3pPr>
      <a:lvl4pPr marL="1080135" indent="-228600" algn="l" rtl="0" fontAlgn="base">
        <a:lnSpc>
          <a:spcPct val="100000"/>
        </a:lnSpc>
        <a:spcBef>
          <a:spcPts val="300"/>
        </a:spcBef>
        <a:spcAft>
          <a:spcPts val="300"/>
        </a:spcAft>
        <a:buFont typeface="Arial" panose="020B0604020202020204" pitchFamily="34" charset="0"/>
        <a:buChar char="•"/>
        <a:defRPr sz="1800" kern="1200">
          <a:solidFill>
            <a:schemeClr val="tx1"/>
          </a:solidFill>
          <a:latin typeface="+mn-lt"/>
          <a:ea typeface="+mn-ea"/>
          <a:cs typeface="+mn-cs"/>
        </a:defRPr>
      </a:lvl4pPr>
      <a:lvl5pPr marL="1440180" indent="-228600" algn="l" rtl="0" fontAlgn="base">
        <a:lnSpc>
          <a:spcPct val="100000"/>
        </a:lnSpc>
        <a:spcBef>
          <a:spcPts val="300"/>
        </a:spcBef>
        <a:spcAft>
          <a:spcPts val="300"/>
        </a:spcAft>
        <a:buFont typeface="Arial" panose="020B0604020202020204" pitchFamily="34" charset="0"/>
        <a:buChar char="•"/>
        <a:defRPr sz="1800" kern="1200">
          <a:solidFill>
            <a:schemeClr val="tx1"/>
          </a:solidFill>
          <a:latin typeface="+mn-lt"/>
          <a:ea typeface="+mn-ea"/>
          <a:cs typeface="+mn-cs"/>
        </a:defRPr>
      </a:lvl5pPr>
      <a:lvl6pPr marL="1800225" indent="-228600" algn="l" defTabSz="914400" rtl="0" eaLnBrk="1" latinLnBrk="0" hangingPunct="1">
        <a:lnSpc>
          <a:spcPct val="100000"/>
        </a:lnSpc>
        <a:spcBef>
          <a:spcPts val="300"/>
        </a:spcBef>
        <a:spcAft>
          <a:spcPts val="300"/>
        </a:spcAft>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8.emf"/><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4.jpeg"/><Relationship Id="rId5" Type="http://schemas.openxmlformats.org/officeDocument/2006/relationships/notesSlide" Target="../notesSlides/notesSlide10.xml"/><Relationship Id="rId4"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44.xml"/><Relationship Id="rId7" Type="http://schemas.openxmlformats.org/officeDocument/2006/relationships/notesSlide" Target="../notesSlides/notesSlide11.xml"/><Relationship Id="rId12" Type="http://schemas.openxmlformats.org/officeDocument/2006/relationships/image" Target="../media/image12.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19.xml"/><Relationship Id="rId11" Type="http://schemas.openxmlformats.org/officeDocument/2006/relationships/image" Target="../media/image11.png"/><Relationship Id="rId5" Type="http://schemas.openxmlformats.org/officeDocument/2006/relationships/tags" Target="../tags/tag46.xml"/><Relationship Id="rId10" Type="http://schemas.openxmlformats.org/officeDocument/2006/relationships/image" Target="../media/image10.png"/><Relationship Id="rId4" Type="http://schemas.openxmlformats.org/officeDocument/2006/relationships/tags" Target="../tags/tag45.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4.jpeg"/><Relationship Id="rId5" Type="http://schemas.openxmlformats.org/officeDocument/2006/relationships/notesSlide" Target="../notesSlides/notesSlide12.xml"/><Relationship Id="rId4"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4.jpe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13.xml"/><Relationship Id="rId5" Type="http://schemas.openxmlformats.org/officeDocument/2006/relationships/slideLayout" Target="../slideLayouts/slideLayout19.xml"/><Relationship Id="rId4" Type="http://schemas.openxmlformats.org/officeDocument/2006/relationships/tags" Target="../tags/tag53.xml"/></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56.xml"/><Relationship Id="rId7" Type="http://schemas.openxmlformats.org/officeDocument/2006/relationships/notesSlide" Target="../notesSlides/notesSlide14.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19.xml"/><Relationship Id="rId5" Type="http://schemas.openxmlformats.org/officeDocument/2006/relationships/tags" Target="../tags/tag58.xml"/><Relationship Id="rId4" Type="http://schemas.openxmlformats.org/officeDocument/2006/relationships/tags" Target="../tags/tag5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tags" Target="../tags/tag59.xml"/><Relationship Id="rId5" Type="http://schemas.openxmlformats.org/officeDocument/2006/relationships/image" Target="../media/image13.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5.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4.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notesSlide" Target="../notesSlides/notesSlide3.xml"/><Relationship Id="rId5" Type="http://schemas.openxmlformats.org/officeDocument/2006/relationships/tags" Target="../tags/tag12.xml"/><Relationship Id="rId10" Type="http://schemas.openxmlformats.org/officeDocument/2006/relationships/slideLayout" Target="../slideLayouts/slideLayout19.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image" Target="../media/image6.emf"/></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9.xml"/><Relationship Id="rId7" Type="http://schemas.openxmlformats.org/officeDocument/2006/relationships/notesSlide" Target="../notesSlides/notesSlide4.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19.xml"/><Relationship Id="rId5" Type="http://schemas.openxmlformats.org/officeDocument/2006/relationships/tags" Target="../tags/tag21.xml"/><Relationship Id="rId4"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4.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26.xml"/><Relationship Id="rId7" Type="http://schemas.openxmlformats.org/officeDocument/2006/relationships/notesSlide" Target="../notesSlides/notesSlide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19.xml"/><Relationship Id="rId5" Type="http://schemas.openxmlformats.org/officeDocument/2006/relationships/tags" Target="../tags/tag28.xml"/><Relationship Id="rId4" Type="http://schemas.openxmlformats.org/officeDocument/2006/relationships/tags" Target="../tags/tag27.xml"/></Relationships>
</file>

<file path=ppt/slides/_rels/slide7.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4.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7.xml"/><Relationship Id="rId5" Type="http://schemas.openxmlformats.org/officeDocument/2006/relationships/slideLayout" Target="../slideLayouts/slideLayout19.xml"/><Relationship Id="rId4" Type="http://schemas.openxmlformats.org/officeDocument/2006/relationships/tags" Target="../tags/tag32.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7.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4.jpeg"/><Relationship Id="rId5" Type="http://schemas.openxmlformats.org/officeDocument/2006/relationships/notesSlide" Target="../notesSlides/notesSlide8.xml"/><Relationship Id="rId4"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38.xml"/><Relationship Id="rId7" Type="http://schemas.openxmlformats.org/officeDocument/2006/relationships/diagramData" Target="../diagrams/data1.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4.jpeg"/><Relationship Id="rId11" Type="http://schemas.microsoft.com/office/2007/relationships/diagramDrawing" Target="../diagrams/drawing1.xml"/><Relationship Id="rId5" Type="http://schemas.openxmlformats.org/officeDocument/2006/relationships/notesSlide" Target="../notesSlides/notesSlide9.xml"/><Relationship Id="rId10" Type="http://schemas.openxmlformats.org/officeDocument/2006/relationships/diagramColors" Target="../diagrams/colors1.xml"/><Relationship Id="rId4" Type="http://schemas.openxmlformats.org/officeDocument/2006/relationships/slideLayout" Target="../slideLayouts/slideLayout19.xml"/><Relationship Id="rId9"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标题 1"/>
          <p:cNvSpPr txBox="1"/>
          <p:nvPr/>
        </p:nvSpPr>
        <p:spPr bwMode="auto">
          <a:xfrm>
            <a:off x="135651" y="218889"/>
            <a:ext cx="11920696"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eaLnBrk="1" hangingPunct="1">
              <a:spcAft>
                <a:spcPts val="600"/>
              </a:spcAft>
              <a:defRPr/>
            </a:pPr>
            <a:r>
              <a:rPr lang="zh-CN" altLang="en-US" sz="4000" b="1" dirty="0">
                <a:solidFill>
                  <a:srgbClr val="2148A3"/>
                </a:solidFill>
                <a:latin typeface="微软雅黑" panose="020B0503020204020204" pitchFamily="34" charset="-122"/>
                <a:ea typeface="微软雅黑" panose="020B0503020204020204" pitchFamily="34" charset="-122"/>
                <a:cs typeface="+mn-cs"/>
              </a:rPr>
              <a:t>企业环境风险分析与主体绿色</a:t>
            </a:r>
            <a:r>
              <a:rPr lang="zh-CN" altLang="en-US" sz="4000" b="1" dirty="0" smtClean="0">
                <a:solidFill>
                  <a:srgbClr val="2148A3"/>
                </a:solidFill>
                <a:latin typeface="微软雅黑" panose="020B0503020204020204" pitchFamily="34" charset="-122"/>
                <a:ea typeface="微软雅黑" panose="020B0503020204020204" pitchFamily="34" charset="-122"/>
                <a:cs typeface="+mn-cs"/>
              </a:rPr>
              <a:t>评级</a:t>
            </a:r>
            <a:endParaRPr lang="en-US" altLang="zh-CN" sz="4000" b="1" dirty="0" smtClean="0">
              <a:solidFill>
                <a:srgbClr val="2148A3"/>
              </a:solidFill>
              <a:latin typeface="微软雅黑" panose="020B0503020204020204" pitchFamily="34" charset="-122"/>
              <a:ea typeface="微软雅黑" panose="020B0503020204020204" pitchFamily="34" charset="-122"/>
              <a:cs typeface="+mn-cs"/>
            </a:endParaRPr>
          </a:p>
          <a:p>
            <a:pPr eaLnBrk="1" hangingPunct="1">
              <a:spcAft>
                <a:spcPts val="600"/>
              </a:spcAft>
              <a:defRPr/>
            </a:pPr>
            <a:r>
              <a:rPr lang="en-US" altLang="zh-CN" sz="3200" b="1" dirty="0" smtClean="0">
                <a:solidFill>
                  <a:srgbClr val="2148A3"/>
                </a:solidFill>
                <a:latin typeface="微软雅黑" panose="020B0503020204020204" pitchFamily="34" charset="-122"/>
                <a:ea typeface="微软雅黑" panose="020B0503020204020204" pitchFamily="34" charset="-122"/>
                <a:cs typeface="+mn-cs"/>
              </a:rPr>
              <a:t>Corporate Environmental Risk Analysis and Green Rating</a:t>
            </a:r>
            <a:endParaRPr lang="zh-CN" altLang="en-US" sz="3200" b="1" dirty="0">
              <a:solidFill>
                <a:srgbClr val="2148A3"/>
              </a:solidFill>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11"/>
          <p:cNvPicPr>
            <a:picLocks noChangeAspect="1"/>
          </p:cNvPicPr>
          <p:nvPr/>
        </p:nvPicPr>
        <p:blipFill>
          <a:blip r:embed="rId6"/>
          <a:stretch>
            <a:fillRect/>
          </a:stretch>
        </p:blipFill>
        <p:spPr>
          <a:xfrm>
            <a:off x="8590280" y="6339840"/>
            <a:ext cx="3136900" cy="387350"/>
          </a:xfrm>
          <a:prstGeom prst="rect">
            <a:avLst/>
          </a:prstGeom>
        </p:spPr>
      </p:pic>
      <p:sp>
        <p:nvSpPr>
          <p:cNvPr id="11" name="标题 10"/>
          <p:cNvSpPr>
            <a:spLocks noGrp="1"/>
          </p:cNvSpPr>
          <p:nvPr>
            <p:ph type="title"/>
            <p:custDataLst>
              <p:tags r:id="rId2"/>
            </p:custDataLst>
          </p:nvPr>
        </p:nvSpPr>
        <p:spPr>
          <a:xfrm>
            <a:off x="6203649" y="698372"/>
            <a:ext cx="5619596" cy="672465"/>
          </a:xfrm>
        </p:spPr>
        <p:txBody>
          <a:bodyPr>
            <a:noAutofit/>
          </a:bodyPr>
          <a:lstStyle/>
          <a:p>
            <a:r>
              <a:rPr lang="zh-CN" altLang="en-US" dirty="0" smtClean="0">
                <a:latin typeface="华文楷体" panose="02010600040101010101" pitchFamily="2" charset="-122"/>
                <a:ea typeface="华文楷体" panose="02010600040101010101" pitchFamily="2" charset="-122"/>
              </a:rPr>
              <a:t>联合赤道绿色评级方法体系</a:t>
            </a:r>
            <a:endParaRPr lang="zh-CN" altLang="en-US" dirty="0">
              <a:latin typeface="华文楷体" panose="02010600040101010101" pitchFamily="2" charset="-122"/>
              <a:ea typeface="华文楷体" panose="02010600040101010101" pitchFamily="2" charset="-122"/>
            </a:endParaRPr>
          </a:p>
        </p:txBody>
      </p:sp>
      <p:sp>
        <p:nvSpPr>
          <p:cNvPr id="5" name="L 形 15"/>
          <p:cNvSpPr/>
          <p:nvPr>
            <p:custDataLst>
              <p:tags r:id="rId3"/>
            </p:custDataLst>
          </p:nvPr>
        </p:nvSpPr>
        <p:spPr bwMode="auto">
          <a:xfrm rot="5400000">
            <a:off x="1378760" y="1426723"/>
            <a:ext cx="342900" cy="342900"/>
          </a:xfrm>
          <a:custGeom>
            <a:avLst/>
            <a:gdLst>
              <a:gd name="T0" fmla="*/ 0 w 342900"/>
              <a:gd name="T1" fmla="*/ 0 h 342900"/>
              <a:gd name="T2" fmla="*/ 114299 w 342900"/>
              <a:gd name="T3" fmla="*/ 0 h 342900"/>
              <a:gd name="T4" fmla="*/ 114299 w 342900"/>
              <a:gd name="T5" fmla="*/ 228601 h 342900"/>
              <a:gd name="T6" fmla="*/ 342900 w 342900"/>
              <a:gd name="T7" fmla="*/ 228601 h 342900"/>
              <a:gd name="T8" fmla="*/ 342900 w 342900"/>
              <a:gd name="T9" fmla="*/ 342900 h 342900"/>
              <a:gd name="T10" fmla="*/ 0 w 342900"/>
              <a:gd name="T11" fmla="*/ 342900 h 342900"/>
              <a:gd name="T12" fmla="*/ 0 w 342900"/>
              <a:gd name="T13" fmla="*/ 0 h 3429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900" h="342900">
                <a:moveTo>
                  <a:pt x="0" y="0"/>
                </a:moveTo>
                <a:lnTo>
                  <a:pt x="114299" y="0"/>
                </a:lnTo>
                <a:lnTo>
                  <a:pt x="114299" y="228601"/>
                </a:lnTo>
                <a:lnTo>
                  <a:pt x="342900" y="228601"/>
                </a:lnTo>
                <a:lnTo>
                  <a:pt x="342900" y="342900"/>
                </a:lnTo>
                <a:lnTo>
                  <a:pt x="0" y="3429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ormAutofit fontScale="97500" lnSpcReduction="10000"/>
          </a:bodyPr>
          <a:lstStyle/>
          <a:p>
            <a:endParaRPr lang="zh-CN" altLang="en-US"/>
          </a:p>
        </p:txBody>
      </p:sp>
      <p:sp>
        <p:nvSpPr>
          <p:cNvPr id="7" name="矩形 6"/>
          <p:cNvSpPr/>
          <p:nvPr/>
        </p:nvSpPr>
        <p:spPr>
          <a:xfrm>
            <a:off x="1439370" y="1482904"/>
            <a:ext cx="1620957" cy="523220"/>
          </a:xfrm>
          <a:prstGeom prst="rect">
            <a:avLst/>
          </a:prstGeom>
        </p:spPr>
        <p:txBody>
          <a:bodyPr wrap="none">
            <a:spAutoFit/>
          </a:bodyPr>
          <a:lstStyle/>
          <a:p>
            <a:r>
              <a:rPr lang="zh-CN" altLang="en-US" sz="2800" b="1" dirty="0" smtClean="0">
                <a:latin typeface="华文楷体" panose="02010600040101010101" pitchFamily="2" charset="-122"/>
                <a:ea typeface="华文楷体" panose="02010600040101010101" pitchFamily="2" charset="-122"/>
              </a:rPr>
              <a:t>评级结果</a:t>
            </a:r>
            <a:endParaRPr lang="zh-CN" altLang="en-US" sz="2800" b="1" dirty="0">
              <a:latin typeface="华文楷体" panose="02010600040101010101" pitchFamily="2" charset="-122"/>
              <a:ea typeface="华文楷体" panose="02010600040101010101" pitchFamily="2" charset="-122"/>
            </a:endParaRPr>
          </a:p>
        </p:txBody>
      </p:sp>
      <p:sp>
        <p:nvSpPr>
          <p:cNvPr id="9" name="矩形 8"/>
          <p:cNvSpPr/>
          <p:nvPr/>
        </p:nvSpPr>
        <p:spPr>
          <a:xfrm>
            <a:off x="6796966" y="2566417"/>
            <a:ext cx="4930214" cy="2031325"/>
          </a:xfrm>
          <a:prstGeom prst="rect">
            <a:avLst/>
          </a:prstGeom>
        </p:spPr>
        <p:txBody>
          <a:bodyPr wrap="square">
            <a:spAutoFit/>
          </a:bodyPr>
          <a:lstStyle/>
          <a:p>
            <a:pPr indent="304800">
              <a:lnSpc>
                <a:spcPct val="150000"/>
              </a:lnSpc>
            </a:pPr>
            <a:r>
              <a:rPr lang="zh-CN" altLang="en-US" sz="2400" b="1" dirty="0" smtClean="0">
                <a:latin typeface="华文楷体" panose="02010600040101010101" pitchFamily="2" charset="-122"/>
                <a:ea typeface="华文楷体" panose="02010600040101010101" pitchFamily="2" charset="-122"/>
              </a:rPr>
              <a:t>说明</a:t>
            </a:r>
            <a:endParaRPr lang="en-US" altLang="zh-CN" sz="2400" b="1" dirty="0" smtClean="0">
              <a:latin typeface="华文楷体" panose="02010600040101010101" pitchFamily="2" charset="-122"/>
              <a:ea typeface="华文楷体" panose="02010600040101010101" pitchFamily="2" charset="-122"/>
            </a:endParaRPr>
          </a:p>
          <a:p>
            <a:pPr indent="304800">
              <a:lnSpc>
                <a:spcPct val="150000"/>
              </a:lnSpc>
            </a:pPr>
            <a:r>
              <a:rPr lang="zh-CN" altLang="en-US" sz="20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引入“一票否决制”，对于绿色等级企业如出现未批先建、违反环保三同时制度、涉及环境犯罪等一律归入“黑色等级”。</a:t>
            </a:r>
            <a:endParaRPr lang="zh-CN" altLang="zh-CN" sz="20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endParaRPr>
          </a:p>
        </p:txBody>
      </p:sp>
      <p:pic>
        <p:nvPicPr>
          <p:cNvPr id="10" name="图片 9"/>
          <p:cNvPicPr>
            <a:picLocks noChangeAspect="1"/>
          </p:cNvPicPr>
          <p:nvPr/>
        </p:nvPicPr>
        <p:blipFill>
          <a:blip r:embed="rId7"/>
          <a:stretch>
            <a:fillRect/>
          </a:stretch>
        </p:blipFill>
        <p:spPr>
          <a:xfrm>
            <a:off x="621820" y="2118191"/>
            <a:ext cx="5911060" cy="4144293"/>
          </a:xfrm>
          <a:prstGeom prst="rect">
            <a:avLst/>
          </a:prstGeom>
        </p:spPr>
      </p:pic>
    </p:spTree>
    <p:custDataLst>
      <p:tags r:id="rId1"/>
    </p:custDataLst>
    <p:extLst>
      <p:ext uri="{BB962C8B-B14F-4D97-AF65-F5344CB8AC3E}">
        <p14:creationId xmlns:p14="http://schemas.microsoft.com/office/powerpoint/2010/main" val="1279997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11"/>
          <p:cNvPicPr>
            <a:picLocks noChangeAspect="1"/>
          </p:cNvPicPr>
          <p:nvPr/>
        </p:nvPicPr>
        <p:blipFill>
          <a:blip r:embed="rId8"/>
          <a:stretch>
            <a:fillRect/>
          </a:stretch>
        </p:blipFill>
        <p:spPr>
          <a:xfrm>
            <a:off x="8590280" y="6339840"/>
            <a:ext cx="3136900" cy="387350"/>
          </a:xfrm>
          <a:prstGeom prst="rect">
            <a:avLst/>
          </a:prstGeom>
        </p:spPr>
      </p:pic>
      <p:sp>
        <p:nvSpPr>
          <p:cNvPr id="11" name="标题 10"/>
          <p:cNvSpPr>
            <a:spLocks noGrp="1"/>
          </p:cNvSpPr>
          <p:nvPr>
            <p:ph type="title"/>
            <p:custDataLst>
              <p:tags r:id="rId2"/>
            </p:custDataLst>
          </p:nvPr>
        </p:nvSpPr>
        <p:spPr>
          <a:xfrm>
            <a:off x="6203649" y="698372"/>
            <a:ext cx="5619596" cy="672465"/>
          </a:xfrm>
        </p:spPr>
        <p:txBody>
          <a:bodyPr>
            <a:noAutofit/>
          </a:bodyPr>
          <a:lstStyle/>
          <a:p>
            <a:r>
              <a:rPr lang="zh-CN" altLang="en-US" dirty="0" smtClean="0">
                <a:latin typeface="华文楷体" panose="02010600040101010101" pitchFamily="2" charset="-122"/>
                <a:ea typeface="华文楷体" panose="02010600040101010101" pitchFamily="2" charset="-122"/>
              </a:rPr>
              <a:t>联合赤道绿色评级数据来源</a:t>
            </a:r>
            <a:endParaRPr lang="zh-CN" altLang="en-US" dirty="0">
              <a:latin typeface="华文楷体" panose="02010600040101010101" pitchFamily="2" charset="-122"/>
              <a:ea typeface="华文楷体" panose="02010600040101010101" pitchFamily="2" charset="-122"/>
            </a:endParaRPr>
          </a:p>
        </p:txBody>
      </p:sp>
      <p:sp>
        <p:nvSpPr>
          <p:cNvPr id="5" name="L 形 15"/>
          <p:cNvSpPr/>
          <p:nvPr>
            <p:custDataLst>
              <p:tags r:id="rId3"/>
            </p:custDataLst>
          </p:nvPr>
        </p:nvSpPr>
        <p:spPr bwMode="auto">
          <a:xfrm rot="5400000">
            <a:off x="1262807" y="1970837"/>
            <a:ext cx="342900" cy="342900"/>
          </a:xfrm>
          <a:custGeom>
            <a:avLst/>
            <a:gdLst>
              <a:gd name="T0" fmla="*/ 0 w 342900"/>
              <a:gd name="T1" fmla="*/ 0 h 342900"/>
              <a:gd name="T2" fmla="*/ 114299 w 342900"/>
              <a:gd name="T3" fmla="*/ 0 h 342900"/>
              <a:gd name="T4" fmla="*/ 114299 w 342900"/>
              <a:gd name="T5" fmla="*/ 228601 h 342900"/>
              <a:gd name="T6" fmla="*/ 342900 w 342900"/>
              <a:gd name="T7" fmla="*/ 228601 h 342900"/>
              <a:gd name="T8" fmla="*/ 342900 w 342900"/>
              <a:gd name="T9" fmla="*/ 342900 h 342900"/>
              <a:gd name="T10" fmla="*/ 0 w 342900"/>
              <a:gd name="T11" fmla="*/ 342900 h 342900"/>
              <a:gd name="T12" fmla="*/ 0 w 342900"/>
              <a:gd name="T13" fmla="*/ 0 h 3429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900" h="342900">
                <a:moveTo>
                  <a:pt x="0" y="0"/>
                </a:moveTo>
                <a:lnTo>
                  <a:pt x="114299" y="0"/>
                </a:lnTo>
                <a:lnTo>
                  <a:pt x="114299" y="228601"/>
                </a:lnTo>
                <a:lnTo>
                  <a:pt x="342900" y="228601"/>
                </a:lnTo>
                <a:lnTo>
                  <a:pt x="342900" y="342900"/>
                </a:lnTo>
                <a:lnTo>
                  <a:pt x="0" y="3429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ormAutofit fontScale="97500" lnSpcReduction="10000"/>
          </a:bodyPr>
          <a:lstStyle/>
          <a:p>
            <a:endParaRPr lang="zh-CN" altLang="en-US"/>
          </a:p>
        </p:txBody>
      </p:sp>
      <p:sp>
        <p:nvSpPr>
          <p:cNvPr id="7" name="矩形 6"/>
          <p:cNvSpPr/>
          <p:nvPr/>
        </p:nvSpPr>
        <p:spPr>
          <a:xfrm>
            <a:off x="1434257" y="2082904"/>
            <a:ext cx="3416320" cy="523220"/>
          </a:xfrm>
          <a:prstGeom prst="rect">
            <a:avLst/>
          </a:prstGeom>
        </p:spPr>
        <p:txBody>
          <a:bodyPr wrap="none">
            <a:spAutoFit/>
          </a:bodyPr>
          <a:lstStyle/>
          <a:p>
            <a:r>
              <a:rPr lang="zh-CN" altLang="en-US" sz="2800" b="1" dirty="0" smtClean="0">
                <a:latin typeface="华文楷体" panose="02010600040101010101" pitchFamily="2" charset="-122"/>
                <a:ea typeface="华文楷体" panose="02010600040101010101" pitchFamily="2" charset="-122"/>
              </a:rPr>
              <a:t>主营业务环境贡献度</a:t>
            </a:r>
            <a:endParaRPr lang="zh-CN" altLang="en-US" sz="2800" b="1" dirty="0">
              <a:latin typeface="华文楷体" panose="02010600040101010101" pitchFamily="2" charset="-122"/>
              <a:ea typeface="华文楷体" panose="02010600040101010101" pitchFamily="2" charset="-122"/>
            </a:endParaRPr>
          </a:p>
        </p:txBody>
      </p:sp>
      <p:sp>
        <p:nvSpPr>
          <p:cNvPr id="3" name="矩形 2"/>
          <p:cNvSpPr/>
          <p:nvPr/>
        </p:nvSpPr>
        <p:spPr>
          <a:xfrm>
            <a:off x="1013664" y="2799986"/>
            <a:ext cx="4506960" cy="2805896"/>
          </a:xfrm>
          <a:prstGeom prst="rect">
            <a:avLst/>
          </a:prstGeom>
        </p:spPr>
        <p:txBody>
          <a:bodyPr wrap="square">
            <a:spAutoFit/>
          </a:bodyPr>
          <a:lstStyle/>
          <a:p>
            <a:r>
              <a:rPr lang="en-US" altLang="zh-CN" sz="2400" b="1"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en-US" sz="2400" b="1"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行业环境改善贡献度分级方案</a:t>
            </a:r>
            <a:r>
              <a:rPr lang="en-US" altLang="zh-CN" sz="2400" b="1"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a:t>
            </a:r>
          </a:p>
          <a:p>
            <a:pPr>
              <a:spcBef>
                <a:spcPts val="1000"/>
              </a:spcBef>
            </a:pPr>
            <a:r>
              <a:rPr lang="en-US" altLang="zh-CN" sz="2400" b="1"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      </a:t>
            </a:r>
            <a:r>
              <a:rPr lang="zh-CN" altLang="en-US"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依据</a:t>
            </a:r>
            <a:r>
              <a:rPr lang="en-US" altLang="zh-CN" sz="24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en-US" sz="24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绿色债券支持项目目录</a:t>
            </a:r>
            <a:r>
              <a:rPr lang="en-US" altLang="zh-CN" sz="24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en-US" sz="24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en-US"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对目录</a:t>
            </a:r>
            <a:r>
              <a:rPr lang="zh-CN" altLang="en-US" sz="24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各条目进行解读并细化，明确项目</a:t>
            </a:r>
            <a:r>
              <a:rPr lang="zh-CN" altLang="en-US"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类型，项目对应企业行业类型；补充部分环境效益显著的绿色产业。</a:t>
            </a:r>
            <a:endParaRPr lang="zh-CN" altLang="en-US" sz="24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endParaRPr>
          </a:p>
          <a:p>
            <a:endParaRPr lang="en-US" altLang="zh-CN" sz="24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10" name="L 形 15"/>
          <p:cNvSpPr/>
          <p:nvPr>
            <p:custDataLst>
              <p:tags r:id="rId4"/>
            </p:custDataLst>
          </p:nvPr>
        </p:nvSpPr>
        <p:spPr bwMode="auto">
          <a:xfrm rot="5400000">
            <a:off x="6303572" y="1970837"/>
            <a:ext cx="342900" cy="342900"/>
          </a:xfrm>
          <a:custGeom>
            <a:avLst/>
            <a:gdLst>
              <a:gd name="T0" fmla="*/ 0 w 342900"/>
              <a:gd name="T1" fmla="*/ 0 h 342900"/>
              <a:gd name="T2" fmla="*/ 114299 w 342900"/>
              <a:gd name="T3" fmla="*/ 0 h 342900"/>
              <a:gd name="T4" fmla="*/ 114299 w 342900"/>
              <a:gd name="T5" fmla="*/ 228601 h 342900"/>
              <a:gd name="T6" fmla="*/ 342900 w 342900"/>
              <a:gd name="T7" fmla="*/ 228601 h 342900"/>
              <a:gd name="T8" fmla="*/ 342900 w 342900"/>
              <a:gd name="T9" fmla="*/ 342900 h 342900"/>
              <a:gd name="T10" fmla="*/ 0 w 342900"/>
              <a:gd name="T11" fmla="*/ 342900 h 342900"/>
              <a:gd name="T12" fmla="*/ 0 w 342900"/>
              <a:gd name="T13" fmla="*/ 0 h 3429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900" h="342900">
                <a:moveTo>
                  <a:pt x="0" y="0"/>
                </a:moveTo>
                <a:lnTo>
                  <a:pt x="114299" y="0"/>
                </a:lnTo>
                <a:lnTo>
                  <a:pt x="114299" y="228601"/>
                </a:lnTo>
                <a:lnTo>
                  <a:pt x="342900" y="228601"/>
                </a:lnTo>
                <a:lnTo>
                  <a:pt x="342900" y="342900"/>
                </a:lnTo>
                <a:lnTo>
                  <a:pt x="0" y="3429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ormAutofit fontScale="97500" lnSpcReduction="10000"/>
          </a:bodyPr>
          <a:lstStyle/>
          <a:p>
            <a:endParaRPr lang="zh-CN" altLang="en-US"/>
          </a:p>
        </p:txBody>
      </p:sp>
      <p:sp>
        <p:nvSpPr>
          <p:cNvPr id="12" name="矩形 11"/>
          <p:cNvSpPr/>
          <p:nvPr/>
        </p:nvSpPr>
        <p:spPr>
          <a:xfrm>
            <a:off x="6475022" y="2082904"/>
            <a:ext cx="2339102" cy="523220"/>
          </a:xfrm>
          <a:prstGeom prst="rect">
            <a:avLst/>
          </a:prstGeom>
        </p:spPr>
        <p:txBody>
          <a:bodyPr wrap="none">
            <a:spAutoFit/>
          </a:bodyPr>
          <a:lstStyle/>
          <a:p>
            <a:r>
              <a:rPr lang="zh-CN" altLang="en-US" sz="2800" b="1" dirty="0" smtClean="0">
                <a:latin typeface="华文楷体" panose="02010600040101010101" pitchFamily="2" charset="-122"/>
                <a:ea typeface="华文楷体" panose="02010600040101010101" pitchFamily="2" charset="-122"/>
              </a:rPr>
              <a:t>企业环境表现</a:t>
            </a:r>
            <a:endParaRPr lang="zh-CN" altLang="en-US" sz="2800" b="1" dirty="0">
              <a:latin typeface="华文楷体" panose="02010600040101010101" pitchFamily="2" charset="-122"/>
              <a:ea typeface="华文楷体" panose="02010600040101010101" pitchFamily="2" charset="-122"/>
            </a:endParaRPr>
          </a:p>
        </p:txBody>
      </p:sp>
      <p:sp>
        <p:nvSpPr>
          <p:cNvPr id="21" name="椭圆 20"/>
          <p:cNvSpPr/>
          <p:nvPr/>
        </p:nvSpPr>
        <p:spPr>
          <a:xfrm>
            <a:off x="6362585" y="3325722"/>
            <a:ext cx="576000" cy="576000"/>
          </a:xfrm>
          <a:prstGeom prst="ellipse">
            <a:avLst/>
          </a:prstGeom>
          <a:solidFill>
            <a:srgbClr val="296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22" name="椭圆 21"/>
          <p:cNvSpPr/>
          <p:nvPr/>
        </p:nvSpPr>
        <p:spPr>
          <a:xfrm>
            <a:off x="6357703" y="3990631"/>
            <a:ext cx="576000" cy="576000"/>
          </a:xfrm>
          <a:prstGeom prst="ellipse">
            <a:avLst/>
          </a:prstGeom>
          <a:solidFill>
            <a:srgbClr val="296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23" name="椭圆 22"/>
          <p:cNvSpPr/>
          <p:nvPr/>
        </p:nvSpPr>
        <p:spPr>
          <a:xfrm>
            <a:off x="6365915" y="4720308"/>
            <a:ext cx="576000" cy="576000"/>
          </a:xfrm>
          <a:prstGeom prst="ellipse">
            <a:avLst/>
          </a:prstGeom>
          <a:solidFill>
            <a:srgbClr val="296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24" name="椭圆 23"/>
          <p:cNvSpPr/>
          <p:nvPr/>
        </p:nvSpPr>
        <p:spPr>
          <a:xfrm>
            <a:off x="6362585" y="2676827"/>
            <a:ext cx="576000" cy="576000"/>
          </a:xfrm>
          <a:prstGeom prst="ellipse">
            <a:avLst/>
          </a:prstGeom>
          <a:solidFill>
            <a:srgbClr val="296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25" name="矩形 24"/>
          <p:cNvSpPr/>
          <p:nvPr/>
        </p:nvSpPr>
        <p:spPr>
          <a:xfrm>
            <a:off x="7004952" y="2705705"/>
            <a:ext cx="4818293" cy="461665"/>
          </a:xfrm>
          <a:prstGeom prst="rect">
            <a:avLst/>
          </a:prstGeom>
        </p:spPr>
        <p:txBody>
          <a:bodyPr wrap="square">
            <a:spAutoFit/>
          </a:bodyPr>
          <a:lstStyle/>
          <a:p>
            <a:pPr defTabSz="904240">
              <a:buSzPct val="70000"/>
            </a:pPr>
            <a:r>
              <a:rPr lang="zh-CN" altLang="en-US" sz="2400" dirty="0">
                <a:solidFill>
                  <a:schemeClr val="bg2">
                    <a:lumMod val="50000"/>
                  </a:schemeClr>
                </a:solidFill>
                <a:latin typeface="华文楷体" panose="02010600040101010101" pitchFamily="2" charset="-122"/>
                <a:ea typeface="华文楷体" panose="02010600040101010101" pitchFamily="2" charset="-122"/>
              </a:rPr>
              <a:t>企业提供的数据</a:t>
            </a:r>
            <a:r>
              <a:rPr lang="en-US" altLang="zh-CN" sz="2400" dirty="0">
                <a:solidFill>
                  <a:schemeClr val="bg2">
                    <a:lumMod val="50000"/>
                  </a:schemeClr>
                </a:solidFill>
                <a:latin typeface="华文楷体" panose="02010600040101010101" pitchFamily="2" charset="-122"/>
                <a:ea typeface="华文楷体" panose="02010600040101010101" pitchFamily="2" charset="-122"/>
              </a:rPr>
              <a:t>/</a:t>
            </a:r>
            <a:r>
              <a:rPr lang="zh-CN" altLang="en-US" sz="2400" dirty="0">
                <a:solidFill>
                  <a:schemeClr val="bg2">
                    <a:lumMod val="50000"/>
                  </a:schemeClr>
                </a:solidFill>
                <a:latin typeface="华文楷体" panose="02010600040101010101" pitchFamily="2" charset="-122"/>
                <a:ea typeface="华文楷体" panose="02010600040101010101" pitchFamily="2" charset="-122"/>
              </a:rPr>
              <a:t>资料</a:t>
            </a:r>
            <a:endParaRPr lang="en-US" altLang="zh-CN" sz="2400" dirty="0">
              <a:solidFill>
                <a:schemeClr val="bg2">
                  <a:lumMod val="50000"/>
                </a:schemeClr>
              </a:solidFill>
              <a:latin typeface="华文楷体" panose="02010600040101010101" pitchFamily="2" charset="-122"/>
              <a:ea typeface="华文楷体" panose="02010600040101010101" pitchFamily="2" charset="-122"/>
            </a:endParaRPr>
          </a:p>
        </p:txBody>
      </p:sp>
      <p:sp>
        <p:nvSpPr>
          <p:cNvPr id="26" name="矩形 25"/>
          <p:cNvSpPr/>
          <p:nvPr/>
        </p:nvSpPr>
        <p:spPr>
          <a:xfrm>
            <a:off x="7004952" y="4750948"/>
            <a:ext cx="4818293" cy="461665"/>
          </a:xfrm>
          <a:prstGeom prst="rect">
            <a:avLst/>
          </a:prstGeom>
        </p:spPr>
        <p:txBody>
          <a:bodyPr wrap="square">
            <a:spAutoFit/>
          </a:bodyPr>
          <a:lstStyle/>
          <a:p>
            <a:pPr defTabSz="904240">
              <a:buSzPct val="70000"/>
            </a:pPr>
            <a:r>
              <a:rPr lang="en-US" altLang="zh-CN" sz="2400" dirty="0" smtClean="0">
                <a:solidFill>
                  <a:schemeClr val="bg2">
                    <a:lumMod val="50000"/>
                  </a:schemeClr>
                </a:solidFill>
                <a:latin typeface="华文楷体" panose="02010600040101010101" pitchFamily="2" charset="-122"/>
                <a:ea typeface="华文楷体" panose="02010600040101010101" pitchFamily="2" charset="-122"/>
              </a:rPr>
              <a:t>NGO</a:t>
            </a:r>
            <a:r>
              <a:rPr lang="zh-CN" altLang="en-US" sz="2400" dirty="0" smtClean="0">
                <a:solidFill>
                  <a:schemeClr val="bg2">
                    <a:lumMod val="50000"/>
                  </a:schemeClr>
                </a:solidFill>
                <a:latin typeface="华文楷体" panose="02010600040101010101" pitchFamily="2" charset="-122"/>
                <a:ea typeface="华文楷体" panose="02010600040101010101" pitchFamily="2" charset="-122"/>
              </a:rPr>
              <a:t>、媒体等公开数据</a:t>
            </a:r>
            <a:endParaRPr lang="en-US" altLang="zh-CN" sz="2400" dirty="0">
              <a:solidFill>
                <a:schemeClr val="bg2">
                  <a:lumMod val="50000"/>
                </a:schemeClr>
              </a:solidFill>
              <a:latin typeface="华文楷体" panose="02010600040101010101" pitchFamily="2" charset="-122"/>
              <a:ea typeface="华文楷体" panose="02010600040101010101" pitchFamily="2" charset="-122"/>
            </a:endParaRPr>
          </a:p>
        </p:txBody>
      </p:sp>
      <p:sp>
        <p:nvSpPr>
          <p:cNvPr id="27" name="矩形 26"/>
          <p:cNvSpPr/>
          <p:nvPr/>
        </p:nvSpPr>
        <p:spPr>
          <a:xfrm>
            <a:off x="6959005" y="3370079"/>
            <a:ext cx="4818293" cy="461665"/>
          </a:xfrm>
          <a:prstGeom prst="rect">
            <a:avLst/>
          </a:prstGeom>
        </p:spPr>
        <p:txBody>
          <a:bodyPr wrap="square">
            <a:spAutoFit/>
          </a:bodyPr>
          <a:lstStyle/>
          <a:p>
            <a:pPr defTabSz="904240">
              <a:buSzPct val="70000"/>
            </a:pPr>
            <a:r>
              <a:rPr lang="zh-CN" altLang="en-US" sz="2400" b="1" dirty="0">
                <a:solidFill>
                  <a:schemeClr val="bg2">
                    <a:lumMod val="50000"/>
                  </a:schemeClr>
                </a:solidFill>
                <a:latin typeface="华文楷体" panose="02010600040101010101" pitchFamily="2" charset="-122"/>
                <a:ea typeface="华文楷体" panose="02010600040101010101" pitchFamily="2" charset="-122"/>
              </a:rPr>
              <a:t>尽调人员现场采集的数据</a:t>
            </a:r>
            <a:r>
              <a:rPr lang="en-US" altLang="zh-CN" sz="2400" b="1" dirty="0">
                <a:solidFill>
                  <a:schemeClr val="bg2">
                    <a:lumMod val="50000"/>
                  </a:schemeClr>
                </a:solidFill>
                <a:latin typeface="华文楷体" panose="02010600040101010101" pitchFamily="2" charset="-122"/>
                <a:ea typeface="华文楷体" panose="02010600040101010101" pitchFamily="2" charset="-122"/>
              </a:rPr>
              <a:t>/</a:t>
            </a:r>
            <a:r>
              <a:rPr lang="zh-CN" altLang="en-US" sz="2400" b="1" dirty="0">
                <a:solidFill>
                  <a:schemeClr val="bg2">
                    <a:lumMod val="50000"/>
                  </a:schemeClr>
                </a:solidFill>
                <a:latin typeface="华文楷体" panose="02010600040101010101" pitchFamily="2" charset="-122"/>
                <a:ea typeface="华文楷体" panose="02010600040101010101" pitchFamily="2" charset="-122"/>
              </a:rPr>
              <a:t>资料</a:t>
            </a:r>
            <a:endParaRPr lang="en-US" altLang="zh-CN" sz="2400" b="1" dirty="0">
              <a:solidFill>
                <a:schemeClr val="bg2">
                  <a:lumMod val="50000"/>
                </a:schemeClr>
              </a:solidFill>
              <a:latin typeface="华文楷体" panose="02010600040101010101" pitchFamily="2" charset="-122"/>
              <a:ea typeface="华文楷体" panose="02010600040101010101" pitchFamily="2" charset="-122"/>
            </a:endParaRPr>
          </a:p>
        </p:txBody>
      </p:sp>
      <p:pic>
        <p:nvPicPr>
          <p:cNvPr id="28" name="图片 27"/>
          <p:cNvPicPr>
            <a:picLocks noChangeAspect="1"/>
          </p:cNvPicPr>
          <p:nvPr/>
        </p:nvPicPr>
        <p:blipFill rotWithShape="1">
          <a:blip r:embed="rId9" cstate="print">
            <a:extLst>
              <a:ext uri="{28A0092B-C50C-407E-A947-70E740481C1C}">
                <a14:useLocalDpi xmlns:a14="http://schemas.microsoft.com/office/drawing/2010/main" val="0"/>
              </a:ext>
            </a:extLst>
          </a:blip>
          <a:srcRect/>
          <a:stretch>
            <a:fillRect/>
          </a:stretch>
        </p:blipFill>
        <p:spPr>
          <a:xfrm>
            <a:off x="6472410" y="2819458"/>
            <a:ext cx="324000" cy="270636"/>
          </a:xfrm>
          <a:prstGeom prst="rect">
            <a:avLst/>
          </a:prstGeom>
          <a:solidFill>
            <a:srgbClr val="296AB7"/>
          </a:solidFill>
          <a:effectLst>
            <a:outerShdw blurRad="50800" dist="38100" dir="2700000" algn="tl" rotWithShape="0">
              <a:prstClr val="black">
                <a:alpha val="40000"/>
              </a:prstClr>
            </a:outerShdw>
          </a:effectLst>
        </p:spPr>
      </p:pic>
      <p:pic>
        <p:nvPicPr>
          <p:cNvPr id="29" name="图片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98795" y="3395458"/>
            <a:ext cx="324000" cy="385714"/>
          </a:xfrm>
          <a:prstGeom prst="rect">
            <a:avLst/>
          </a:prstGeom>
          <a:solidFill>
            <a:srgbClr val="296AB7"/>
          </a:solidFill>
          <a:effectLst>
            <a:outerShdw blurRad="50800" dist="38100" dir="2700000" algn="tl" rotWithShape="0">
              <a:prstClr val="black">
                <a:alpha val="40000"/>
              </a:prstClr>
            </a:outerShdw>
          </a:effectLst>
        </p:spPr>
      </p:pic>
      <p:pic>
        <p:nvPicPr>
          <p:cNvPr id="30" name="图片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84472" y="4079550"/>
            <a:ext cx="324000" cy="385714"/>
          </a:xfrm>
          <a:prstGeom prst="rect">
            <a:avLst/>
          </a:prstGeom>
          <a:solidFill>
            <a:srgbClr val="296AB7"/>
          </a:solidFill>
          <a:effectLst>
            <a:outerShdw blurRad="50800" dist="38100" dir="2700000" algn="tl" rotWithShape="0">
              <a:prstClr val="black">
                <a:alpha val="40000"/>
              </a:prstClr>
            </a:outerShdw>
          </a:effectLst>
        </p:spPr>
      </p:pic>
      <p:pic>
        <p:nvPicPr>
          <p:cNvPr id="31" name="图片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84472" y="4815451"/>
            <a:ext cx="324000" cy="385714"/>
          </a:xfrm>
          <a:prstGeom prst="rect">
            <a:avLst/>
          </a:prstGeom>
          <a:solidFill>
            <a:srgbClr val="296AB7"/>
          </a:solidFill>
          <a:effectLst>
            <a:outerShdw blurRad="50800" dist="38100" dir="2700000" algn="tl" rotWithShape="0">
              <a:prstClr val="black">
                <a:alpha val="40000"/>
              </a:prstClr>
            </a:outerShdw>
          </a:effectLst>
        </p:spPr>
      </p:pic>
      <p:sp>
        <p:nvSpPr>
          <p:cNvPr id="32" name="矩形 31"/>
          <p:cNvSpPr/>
          <p:nvPr/>
        </p:nvSpPr>
        <p:spPr>
          <a:xfrm>
            <a:off x="6986290" y="4050350"/>
            <a:ext cx="4818293" cy="461665"/>
          </a:xfrm>
          <a:prstGeom prst="rect">
            <a:avLst/>
          </a:prstGeom>
        </p:spPr>
        <p:txBody>
          <a:bodyPr wrap="square">
            <a:spAutoFit/>
          </a:bodyPr>
          <a:lstStyle/>
          <a:p>
            <a:pPr defTabSz="904240">
              <a:buSzPct val="70000"/>
            </a:pPr>
            <a:r>
              <a:rPr lang="zh-CN" altLang="en-US" sz="2400" dirty="0">
                <a:solidFill>
                  <a:schemeClr val="bg2">
                    <a:lumMod val="50000"/>
                  </a:schemeClr>
                </a:solidFill>
                <a:latin typeface="华文楷体" panose="02010600040101010101" pitchFamily="2" charset="-122"/>
                <a:ea typeface="华文楷体" panose="02010600040101010101" pitchFamily="2" charset="-122"/>
              </a:rPr>
              <a:t>监管方公开的数据</a:t>
            </a:r>
            <a:r>
              <a:rPr lang="en-US" altLang="zh-CN" sz="2400" dirty="0">
                <a:solidFill>
                  <a:schemeClr val="bg2">
                    <a:lumMod val="50000"/>
                  </a:schemeClr>
                </a:solidFill>
                <a:latin typeface="华文楷体" panose="02010600040101010101" pitchFamily="2" charset="-122"/>
                <a:ea typeface="华文楷体" panose="02010600040101010101" pitchFamily="2" charset="-122"/>
              </a:rPr>
              <a:t>/</a:t>
            </a:r>
            <a:r>
              <a:rPr lang="zh-CN" altLang="en-US" sz="2400" dirty="0">
                <a:solidFill>
                  <a:schemeClr val="bg2">
                    <a:lumMod val="50000"/>
                  </a:schemeClr>
                </a:solidFill>
                <a:latin typeface="华文楷体" panose="02010600040101010101" pitchFamily="2" charset="-122"/>
                <a:ea typeface="华文楷体" panose="02010600040101010101" pitchFamily="2" charset="-122"/>
              </a:rPr>
              <a:t>资料</a:t>
            </a:r>
            <a:endParaRPr lang="en-US" altLang="zh-CN" sz="1600" dirty="0">
              <a:solidFill>
                <a:schemeClr val="tx1">
                  <a:lumMod val="75000"/>
                  <a:lumOff val="25000"/>
                </a:schemeClr>
              </a:solidFill>
              <a:latin typeface="华文楷体" panose="02010600040101010101" pitchFamily="2" charset="-122"/>
              <a:ea typeface="华文楷体" panose="02010600040101010101" pitchFamily="2" charset="-122"/>
              <a:cs typeface="Ebrima" panose="02000000000000000000" pitchFamily="2" charset="0"/>
            </a:endParaRPr>
          </a:p>
        </p:txBody>
      </p:sp>
      <p:cxnSp>
        <p:nvCxnSpPr>
          <p:cNvPr id="33" name="直接连接符 6"/>
          <p:cNvCxnSpPr>
            <a:cxnSpLocks noChangeShapeType="1"/>
          </p:cNvCxnSpPr>
          <p:nvPr>
            <p:custDataLst>
              <p:tags r:id="rId5"/>
            </p:custDataLst>
          </p:nvPr>
        </p:nvCxnSpPr>
        <p:spPr bwMode="auto">
          <a:xfrm flipV="1">
            <a:off x="5813629" y="2065378"/>
            <a:ext cx="0" cy="3240000"/>
          </a:xfrm>
          <a:prstGeom prst="line">
            <a:avLst/>
          </a:prstGeom>
          <a:noFill/>
          <a:ln w="34925">
            <a:solidFill>
              <a:srgbClr val="1A5EAA"/>
            </a:solidFill>
            <a:roun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1459117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11"/>
          <p:cNvPicPr>
            <a:picLocks noChangeAspect="1"/>
          </p:cNvPicPr>
          <p:nvPr/>
        </p:nvPicPr>
        <p:blipFill>
          <a:blip r:embed="rId6"/>
          <a:stretch>
            <a:fillRect/>
          </a:stretch>
        </p:blipFill>
        <p:spPr>
          <a:xfrm>
            <a:off x="8590280" y="6339840"/>
            <a:ext cx="3136900" cy="387350"/>
          </a:xfrm>
          <a:prstGeom prst="rect">
            <a:avLst/>
          </a:prstGeom>
        </p:spPr>
      </p:pic>
      <p:sp>
        <p:nvSpPr>
          <p:cNvPr id="11" name="标题 10"/>
          <p:cNvSpPr>
            <a:spLocks noGrp="1"/>
          </p:cNvSpPr>
          <p:nvPr>
            <p:ph type="title"/>
            <p:custDataLst>
              <p:tags r:id="rId2"/>
            </p:custDataLst>
          </p:nvPr>
        </p:nvSpPr>
        <p:spPr>
          <a:xfrm>
            <a:off x="6754840" y="412560"/>
            <a:ext cx="4870373" cy="672465"/>
          </a:xfrm>
        </p:spPr>
        <p:txBody>
          <a:bodyPr>
            <a:noAutofit/>
          </a:bodyPr>
          <a:lstStyle/>
          <a:p>
            <a:r>
              <a:rPr lang="zh-CN" altLang="en-US" dirty="0" smtClean="0">
                <a:latin typeface="华文楷体" panose="02010600040101010101" pitchFamily="2" charset="-122"/>
                <a:ea typeface="华文楷体" panose="02010600040101010101" pitchFamily="2" charset="-122"/>
              </a:rPr>
              <a:t>联合赤道绿色评级实践</a:t>
            </a:r>
            <a:endParaRPr lang="zh-CN" altLang="en-US" dirty="0">
              <a:latin typeface="华文楷体" panose="02010600040101010101" pitchFamily="2" charset="-122"/>
              <a:ea typeface="华文楷体" panose="02010600040101010101" pitchFamily="2" charset="-122"/>
            </a:endParaRPr>
          </a:p>
        </p:txBody>
      </p:sp>
      <p:sp>
        <p:nvSpPr>
          <p:cNvPr id="2" name="矩形 1"/>
          <p:cNvSpPr/>
          <p:nvPr/>
        </p:nvSpPr>
        <p:spPr>
          <a:xfrm>
            <a:off x="546291" y="1271545"/>
            <a:ext cx="11078922" cy="2123658"/>
          </a:xfrm>
          <a:prstGeom prst="rect">
            <a:avLst/>
          </a:prstGeom>
        </p:spPr>
        <p:txBody>
          <a:bodyPr wrap="square">
            <a:spAutoFit/>
          </a:bodyPr>
          <a:lstStyle/>
          <a:p>
            <a:pPr indent="306070">
              <a:lnSpc>
                <a:spcPct val="150000"/>
              </a:lnSpc>
            </a:pPr>
            <a:r>
              <a:rPr lang="zh-CN" altLang="zh-CN" sz="2200" dirty="0">
                <a:latin typeface="华文楷体" panose="02010600040101010101" pitchFamily="2" charset="-122"/>
                <a:ea typeface="华文楷体" panose="02010600040101010101" pitchFamily="2" charset="-122"/>
              </a:rPr>
              <a:t>目前联合赤道已经在天津、江苏、湖北、深圳等多地区，对数十家企业开展主体绿色评级，取得了良好效果。联合赤道还结合天津高新技术开发区、滨海新区企业环保核查对区内多家企业进行了主动绿色评级，其中既有等级为深绿的企业，也有黄色、红色</a:t>
            </a:r>
            <a:r>
              <a:rPr lang="zh-CN" altLang="zh-CN" sz="2200" dirty="0" smtClean="0">
                <a:latin typeface="华文楷体" panose="02010600040101010101" pitchFamily="2" charset="-122"/>
                <a:ea typeface="华文楷体" panose="02010600040101010101" pitchFamily="2" charset="-122"/>
              </a:rPr>
              <a:t>企业</a:t>
            </a:r>
            <a:r>
              <a:rPr lang="zh-CN" altLang="en-US" sz="2200" dirty="0" smtClean="0">
                <a:latin typeface="华文楷体" panose="02010600040101010101" pitchFamily="2" charset="-122"/>
                <a:ea typeface="华文楷体" panose="02010600040101010101" pitchFamily="2" charset="-122"/>
              </a:rPr>
              <a:t>，甚至还有黑色企业</a:t>
            </a:r>
            <a:r>
              <a:rPr lang="zh-CN" altLang="zh-CN" sz="2200" dirty="0" smtClean="0">
                <a:latin typeface="华文楷体" panose="02010600040101010101" pitchFamily="2" charset="-122"/>
                <a:ea typeface="华文楷体" panose="02010600040101010101" pitchFamily="2" charset="-122"/>
              </a:rPr>
              <a:t>。</a:t>
            </a:r>
            <a:endParaRPr lang="zh-CN" altLang="zh-CN" sz="2200" dirty="0">
              <a:latin typeface="华文楷体" panose="02010600040101010101" pitchFamily="2" charset="-122"/>
              <a:ea typeface="华文楷体" panose="02010600040101010101" pitchFamily="2" charset="-122"/>
            </a:endParaRPr>
          </a:p>
        </p:txBody>
      </p:sp>
      <p:sp>
        <p:nvSpPr>
          <p:cNvPr id="5" name="文本框 4"/>
          <p:cNvSpPr txBox="1"/>
          <p:nvPr/>
        </p:nvSpPr>
        <p:spPr>
          <a:xfrm>
            <a:off x="3412672" y="3298219"/>
            <a:ext cx="5462905" cy="3173176"/>
          </a:xfrm>
          <a:prstGeom prst="rect">
            <a:avLst/>
          </a:prstGeom>
          <a:noFill/>
        </p:spPr>
        <p:txBody>
          <a:bodyPr wrap="square" rtlCol="0">
            <a:spAutoFit/>
          </a:bodyPr>
          <a:lstStyle/>
          <a:p>
            <a:pPr marL="342900" indent="-342900">
              <a:lnSpc>
                <a:spcPct val="130000"/>
              </a:lnSpc>
              <a:buFont typeface="Wingdings" panose="05000000000000000000" charset="0"/>
              <a:buChar char="Ø"/>
            </a:pPr>
            <a:r>
              <a:rPr lang="zh-CN" altLang="en-US" sz="2200" dirty="0" smtClean="0">
                <a:latin typeface="华文楷体" panose="02010600040101010101" pitchFamily="2" charset="-122"/>
                <a:ea typeface="华文楷体" panose="02010600040101010101" pitchFamily="2" charset="-122"/>
              </a:rPr>
              <a:t>对于绿色企业，了解自身的绿色资产，</a:t>
            </a:r>
            <a:r>
              <a:rPr lang="zh-CN" altLang="en-US" sz="2200" dirty="0">
                <a:latin typeface="华文楷体" panose="02010600040101010101" pitchFamily="2" charset="-122"/>
                <a:ea typeface="华文楷体" panose="02010600040101010101" pitchFamily="2" charset="-122"/>
              </a:rPr>
              <a:t>通过绿色</a:t>
            </a:r>
            <a:r>
              <a:rPr lang="zh-CN" altLang="en-US" sz="2200" dirty="0" smtClean="0">
                <a:latin typeface="华文楷体" panose="02010600040101010101" pitchFamily="2" charset="-122"/>
                <a:ea typeface="华文楷体" panose="02010600040101010101" pitchFamily="2" charset="-122"/>
              </a:rPr>
              <a:t>信贷、发行绿色债券等实现环境正外部性的内生化；</a:t>
            </a:r>
          </a:p>
          <a:p>
            <a:pPr marL="342900" indent="-342900" algn="l">
              <a:lnSpc>
                <a:spcPct val="130000"/>
              </a:lnSpc>
              <a:buFont typeface="Wingdings" panose="05000000000000000000" charset="0"/>
              <a:buChar char="Ø"/>
            </a:pPr>
            <a:r>
              <a:rPr lang="zh-CN" altLang="en-US" sz="2200" dirty="0" smtClean="0">
                <a:latin typeface="华文楷体" panose="02010600040101010101" pitchFamily="2" charset="-122"/>
                <a:ea typeface="华文楷体" panose="02010600040101010101" pitchFamily="2" charset="-122"/>
              </a:rPr>
              <a:t>对于非绿色企业，了解自身环境方面存在的问题，通过采取整改措施不断改善，变被动管理为主动提升</a:t>
            </a:r>
            <a:r>
              <a:rPr lang="en-US" altLang="zh-CN" sz="2200" dirty="0" smtClean="0">
                <a:latin typeface="华文楷体" panose="02010600040101010101" pitchFamily="2" charset="-122"/>
                <a:ea typeface="华文楷体" panose="02010600040101010101" pitchFamily="2" charset="-122"/>
              </a:rPr>
              <a:t>;</a:t>
            </a:r>
          </a:p>
          <a:p>
            <a:pPr marL="342900" indent="-342900">
              <a:lnSpc>
                <a:spcPct val="130000"/>
              </a:lnSpc>
              <a:buFont typeface="Wingdings" panose="05000000000000000000" charset="0"/>
              <a:buChar char="Ø"/>
            </a:pPr>
            <a:r>
              <a:rPr lang="zh-CN" altLang="en-US" sz="2200" dirty="0">
                <a:latin typeface="华文楷体" panose="02010600040101010101" pitchFamily="2" charset="-122"/>
                <a:ea typeface="华文楷体" panose="02010600040101010101" pitchFamily="2" charset="-122"/>
              </a:rPr>
              <a:t>为金融</a:t>
            </a:r>
            <a:r>
              <a:rPr lang="zh-CN" altLang="en-US" sz="2200" dirty="0" smtClean="0">
                <a:latin typeface="华文楷体" panose="02010600040101010101" pitchFamily="2" charset="-122"/>
                <a:ea typeface="华文楷体" panose="02010600040101010101" pitchFamily="2" charset="-122"/>
              </a:rPr>
              <a:t>机构投资决策提供直观有效参考。</a:t>
            </a:r>
          </a:p>
        </p:txBody>
      </p:sp>
      <p:cxnSp>
        <p:nvCxnSpPr>
          <p:cNvPr id="7" name="直接连接符 6"/>
          <p:cNvCxnSpPr>
            <a:cxnSpLocks noChangeShapeType="1"/>
          </p:cNvCxnSpPr>
          <p:nvPr>
            <p:custDataLst>
              <p:tags r:id="rId3"/>
            </p:custDataLst>
          </p:nvPr>
        </p:nvCxnSpPr>
        <p:spPr bwMode="auto">
          <a:xfrm>
            <a:off x="3386773" y="3449779"/>
            <a:ext cx="0" cy="3006437"/>
          </a:xfrm>
          <a:prstGeom prst="line">
            <a:avLst/>
          </a:prstGeom>
          <a:noFill/>
          <a:ln w="34925">
            <a:solidFill>
              <a:srgbClr val="1A5EAA"/>
            </a:solidFill>
            <a:round/>
          </a:ln>
          <a:extLst>
            <a:ext uri="{909E8E84-426E-40DD-AFC4-6F175D3DCCD1}">
              <a14:hiddenFill xmlns:a14="http://schemas.microsoft.com/office/drawing/2010/main">
                <a:noFill/>
              </a14:hiddenFill>
            </a:ext>
          </a:extLst>
        </p:spPr>
      </p:cxnSp>
      <p:sp>
        <p:nvSpPr>
          <p:cNvPr id="4" name="矩形 3"/>
          <p:cNvSpPr/>
          <p:nvPr/>
        </p:nvSpPr>
        <p:spPr>
          <a:xfrm>
            <a:off x="1313883" y="4610710"/>
            <a:ext cx="2031325" cy="461665"/>
          </a:xfrm>
          <a:prstGeom prst="rect">
            <a:avLst/>
          </a:prstGeom>
        </p:spPr>
        <p:txBody>
          <a:bodyPr wrap="none">
            <a:spAutoFit/>
          </a:bodyPr>
          <a:lstStyle/>
          <a:p>
            <a:r>
              <a:rPr lang="zh-CN" altLang="en-US" sz="2400" b="1" dirty="0" smtClean="0">
                <a:latin typeface="华文楷体" panose="02010600040101010101" pitchFamily="2" charset="-122"/>
                <a:ea typeface="华文楷体" panose="02010600040101010101" pitchFamily="2" charset="-122"/>
              </a:rPr>
              <a:t>绿色评级意义</a:t>
            </a:r>
            <a:endParaRPr lang="zh-CN" altLang="en-US" sz="2400" b="1" dirty="0"/>
          </a:p>
        </p:txBody>
      </p:sp>
    </p:spTree>
    <p:custDataLst>
      <p:tags r:id="rId1"/>
    </p:custDataLst>
    <p:extLst>
      <p:ext uri="{BB962C8B-B14F-4D97-AF65-F5344CB8AC3E}">
        <p14:creationId xmlns:p14="http://schemas.microsoft.com/office/powerpoint/2010/main" val="2957804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11"/>
          <p:cNvPicPr>
            <a:picLocks noChangeAspect="1"/>
          </p:cNvPicPr>
          <p:nvPr/>
        </p:nvPicPr>
        <p:blipFill>
          <a:blip r:embed="rId7"/>
          <a:stretch>
            <a:fillRect/>
          </a:stretch>
        </p:blipFill>
        <p:spPr>
          <a:xfrm>
            <a:off x="8590280" y="6339840"/>
            <a:ext cx="3136900" cy="387350"/>
          </a:xfrm>
          <a:prstGeom prst="rect">
            <a:avLst/>
          </a:prstGeom>
        </p:spPr>
      </p:pic>
      <p:sp>
        <p:nvSpPr>
          <p:cNvPr id="11" name="标题 10"/>
          <p:cNvSpPr>
            <a:spLocks noGrp="1"/>
          </p:cNvSpPr>
          <p:nvPr>
            <p:ph type="title"/>
            <p:custDataLst>
              <p:tags r:id="rId2"/>
            </p:custDataLst>
          </p:nvPr>
        </p:nvSpPr>
        <p:spPr>
          <a:xfrm>
            <a:off x="6107584" y="871147"/>
            <a:ext cx="5619596" cy="672465"/>
          </a:xfrm>
        </p:spPr>
        <p:txBody>
          <a:bodyPr>
            <a:noAutofit/>
          </a:bodyPr>
          <a:lstStyle/>
          <a:p>
            <a:r>
              <a:rPr lang="zh-CN" altLang="en-US" dirty="0" smtClean="0">
                <a:latin typeface="华文楷体" panose="02010600040101010101" pitchFamily="2" charset="-122"/>
                <a:ea typeface="华文楷体" panose="02010600040101010101" pitchFamily="2" charset="-122"/>
              </a:rPr>
              <a:t>联合赤道绿色评级未来计划</a:t>
            </a:r>
            <a:endParaRPr lang="zh-CN" altLang="en-US" dirty="0">
              <a:latin typeface="华文楷体" panose="02010600040101010101" pitchFamily="2" charset="-122"/>
              <a:ea typeface="华文楷体" panose="02010600040101010101" pitchFamily="2" charset="-122"/>
            </a:endParaRPr>
          </a:p>
        </p:txBody>
      </p:sp>
      <p:sp>
        <p:nvSpPr>
          <p:cNvPr id="7" name="L 形 15"/>
          <p:cNvSpPr/>
          <p:nvPr>
            <p:custDataLst>
              <p:tags r:id="rId3"/>
            </p:custDataLst>
          </p:nvPr>
        </p:nvSpPr>
        <p:spPr bwMode="auto">
          <a:xfrm rot="5400000">
            <a:off x="1086224" y="3085462"/>
            <a:ext cx="342900" cy="342900"/>
          </a:xfrm>
          <a:custGeom>
            <a:avLst/>
            <a:gdLst>
              <a:gd name="T0" fmla="*/ 0 w 342900"/>
              <a:gd name="T1" fmla="*/ 0 h 342900"/>
              <a:gd name="T2" fmla="*/ 114299 w 342900"/>
              <a:gd name="T3" fmla="*/ 0 h 342900"/>
              <a:gd name="T4" fmla="*/ 114299 w 342900"/>
              <a:gd name="T5" fmla="*/ 228601 h 342900"/>
              <a:gd name="T6" fmla="*/ 342900 w 342900"/>
              <a:gd name="T7" fmla="*/ 228601 h 342900"/>
              <a:gd name="T8" fmla="*/ 342900 w 342900"/>
              <a:gd name="T9" fmla="*/ 342900 h 342900"/>
              <a:gd name="T10" fmla="*/ 0 w 342900"/>
              <a:gd name="T11" fmla="*/ 342900 h 342900"/>
              <a:gd name="T12" fmla="*/ 0 w 342900"/>
              <a:gd name="T13" fmla="*/ 0 h 3429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900" h="342900">
                <a:moveTo>
                  <a:pt x="0" y="0"/>
                </a:moveTo>
                <a:lnTo>
                  <a:pt x="114299" y="0"/>
                </a:lnTo>
                <a:lnTo>
                  <a:pt x="114299" y="228601"/>
                </a:lnTo>
                <a:lnTo>
                  <a:pt x="342900" y="228601"/>
                </a:lnTo>
                <a:lnTo>
                  <a:pt x="342900" y="342900"/>
                </a:lnTo>
                <a:lnTo>
                  <a:pt x="0" y="3429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ormAutofit fontScale="97500" lnSpcReduction="10000"/>
          </a:bodyPr>
          <a:lstStyle/>
          <a:p>
            <a:endParaRPr lang="zh-CN" altLang="en-US"/>
          </a:p>
        </p:txBody>
      </p:sp>
      <p:sp>
        <p:nvSpPr>
          <p:cNvPr id="9" name="矩形 8"/>
          <p:cNvSpPr/>
          <p:nvPr/>
        </p:nvSpPr>
        <p:spPr>
          <a:xfrm>
            <a:off x="1216912" y="3166752"/>
            <a:ext cx="1620957" cy="523220"/>
          </a:xfrm>
          <a:prstGeom prst="rect">
            <a:avLst/>
          </a:prstGeom>
        </p:spPr>
        <p:txBody>
          <a:bodyPr wrap="none">
            <a:spAutoFit/>
          </a:bodyPr>
          <a:lstStyle/>
          <a:p>
            <a:r>
              <a:rPr lang="zh-CN" altLang="en-US" sz="2800" b="1" dirty="0" smtClean="0">
                <a:latin typeface="华文楷体" panose="02010600040101010101" pitchFamily="2" charset="-122"/>
                <a:ea typeface="华文楷体" panose="02010600040101010101" pitchFamily="2" charset="-122"/>
              </a:rPr>
              <a:t>研究思路</a:t>
            </a:r>
            <a:endParaRPr lang="zh-CN" altLang="en-US" sz="2800" b="1" dirty="0">
              <a:latin typeface="华文楷体" panose="02010600040101010101" pitchFamily="2" charset="-122"/>
              <a:ea typeface="华文楷体" panose="02010600040101010101" pitchFamily="2" charset="-122"/>
            </a:endParaRPr>
          </a:p>
        </p:txBody>
      </p:sp>
      <p:sp>
        <p:nvSpPr>
          <p:cNvPr id="13" name="矩形 12"/>
          <p:cNvSpPr/>
          <p:nvPr/>
        </p:nvSpPr>
        <p:spPr>
          <a:xfrm>
            <a:off x="1134483" y="1701260"/>
            <a:ext cx="2698175" cy="523220"/>
          </a:xfrm>
          <a:prstGeom prst="rect">
            <a:avLst/>
          </a:prstGeom>
        </p:spPr>
        <p:txBody>
          <a:bodyPr wrap="none">
            <a:spAutoFit/>
          </a:bodyPr>
          <a:lstStyle/>
          <a:p>
            <a:r>
              <a:rPr lang="zh-CN" altLang="en-US" sz="2800" b="1" dirty="0" smtClean="0">
                <a:latin typeface="华文楷体" panose="02010600040101010101" pitchFamily="2" charset="-122"/>
                <a:ea typeface="华文楷体" panose="02010600040101010101" pitchFamily="2" charset="-122"/>
              </a:rPr>
              <a:t>未来计划（一）</a:t>
            </a:r>
            <a:endParaRPr lang="zh-CN" altLang="en-US" sz="2800" b="1" dirty="0">
              <a:latin typeface="华文楷体" panose="02010600040101010101" pitchFamily="2" charset="-122"/>
              <a:ea typeface="华文楷体" panose="02010600040101010101" pitchFamily="2" charset="-122"/>
            </a:endParaRPr>
          </a:p>
        </p:txBody>
      </p:sp>
      <p:sp>
        <p:nvSpPr>
          <p:cNvPr id="14" name="矩形 13"/>
          <p:cNvSpPr/>
          <p:nvPr/>
        </p:nvSpPr>
        <p:spPr>
          <a:xfrm>
            <a:off x="1134484" y="2296382"/>
            <a:ext cx="9024246" cy="451406"/>
          </a:xfrm>
          <a:prstGeom prst="rect">
            <a:avLst/>
          </a:prstGeom>
        </p:spPr>
        <p:txBody>
          <a:bodyPr wrap="square">
            <a:spAutoFit/>
          </a:bodyPr>
          <a:lstStyle/>
          <a:p>
            <a:pPr>
              <a:lnSpc>
                <a:spcPts val="2800"/>
              </a:lnSpc>
            </a:pPr>
            <a:r>
              <a:rPr lang="zh-CN" altLang="en-US" sz="24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建立环境外部性内生化传导机制</a:t>
            </a:r>
          </a:p>
        </p:txBody>
      </p:sp>
      <p:sp>
        <p:nvSpPr>
          <p:cNvPr id="15" name="L 形 15"/>
          <p:cNvSpPr/>
          <p:nvPr>
            <p:custDataLst>
              <p:tags r:id="rId4"/>
            </p:custDataLst>
          </p:nvPr>
        </p:nvSpPr>
        <p:spPr bwMode="auto">
          <a:xfrm rot="5400000">
            <a:off x="1086224" y="1614090"/>
            <a:ext cx="342900" cy="342900"/>
          </a:xfrm>
          <a:custGeom>
            <a:avLst/>
            <a:gdLst>
              <a:gd name="T0" fmla="*/ 0 w 342900"/>
              <a:gd name="T1" fmla="*/ 0 h 342900"/>
              <a:gd name="T2" fmla="*/ 114299 w 342900"/>
              <a:gd name="T3" fmla="*/ 0 h 342900"/>
              <a:gd name="T4" fmla="*/ 114299 w 342900"/>
              <a:gd name="T5" fmla="*/ 228601 h 342900"/>
              <a:gd name="T6" fmla="*/ 342900 w 342900"/>
              <a:gd name="T7" fmla="*/ 228601 h 342900"/>
              <a:gd name="T8" fmla="*/ 342900 w 342900"/>
              <a:gd name="T9" fmla="*/ 342900 h 342900"/>
              <a:gd name="T10" fmla="*/ 0 w 342900"/>
              <a:gd name="T11" fmla="*/ 342900 h 342900"/>
              <a:gd name="T12" fmla="*/ 0 w 342900"/>
              <a:gd name="T13" fmla="*/ 0 h 3429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900" h="342900">
                <a:moveTo>
                  <a:pt x="0" y="0"/>
                </a:moveTo>
                <a:lnTo>
                  <a:pt x="114299" y="0"/>
                </a:lnTo>
                <a:lnTo>
                  <a:pt x="114299" y="228601"/>
                </a:lnTo>
                <a:lnTo>
                  <a:pt x="342900" y="228601"/>
                </a:lnTo>
                <a:lnTo>
                  <a:pt x="342900" y="342900"/>
                </a:lnTo>
                <a:lnTo>
                  <a:pt x="0" y="3429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ormAutofit fontScale="97500" lnSpcReduction="10000"/>
          </a:bodyPr>
          <a:lstStyle/>
          <a:p>
            <a:endParaRPr lang="zh-CN" altLang="en-US"/>
          </a:p>
        </p:txBody>
      </p:sp>
      <p:sp>
        <p:nvSpPr>
          <p:cNvPr id="2" name="矩形 1"/>
          <p:cNvSpPr/>
          <p:nvPr/>
        </p:nvSpPr>
        <p:spPr>
          <a:xfrm>
            <a:off x="1134483" y="3701987"/>
            <a:ext cx="10136897" cy="1785104"/>
          </a:xfrm>
          <a:prstGeom prst="rect">
            <a:avLst/>
          </a:prstGeom>
        </p:spPr>
        <p:txBody>
          <a:bodyPr wrap="square">
            <a:spAutoFit/>
          </a:bodyPr>
          <a:lstStyle/>
          <a:p>
            <a:pPr indent="406400">
              <a:lnSpc>
                <a:spcPts val="3300"/>
              </a:lnSpc>
              <a:spcBef>
                <a:spcPts val="600"/>
              </a:spcBef>
              <a:spcAft>
                <a:spcPts val="600"/>
              </a:spcAft>
            </a:pPr>
            <a:r>
              <a:rPr lang="en-US" altLang="zh-CN"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 </a:t>
            </a:r>
            <a:r>
              <a:rPr lang="zh-CN" altLang="zh-CN"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根据</a:t>
            </a:r>
            <a:r>
              <a:rPr lang="zh-CN" altLang="en-US"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企业</a:t>
            </a:r>
            <a:r>
              <a:rPr lang="zh-CN" altLang="zh-CN"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行政</a:t>
            </a:r>
            <a:r>
              <a:rPr lang="zh-CN" altLang="zh-CN" sz="24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处罚</a:t>
            </a:r>
            <a:r>
              <a:rPr lang="zh-CN" altLang="zh-CN"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、限产</a:t>
            </a:r>
            <a:r>
              <a:rPr lang="zh-CN" altLang="zh-CN" sz="24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停产经营损失、环境事故直接损失、环境风险潜在的直接与间接</a:t>
            </a:r>
            <a:r>
              <a:rPr lang="zh-CN" altLang="zh-CN"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损失等</a:t>
            </a:r>
            <a:r>
              <a:rPr lang="zh-CN" altLang="zh-CN" sz="24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方面情况，</a:t>
            </a:r>
            <a:r>
              <a:rPr lang="zh-CN" altLang="zh-CN"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量化</a:t>
            </a:r>
            <a:r>
              <a:rPr lang="zh-CN" altLang="en-US"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预测</a:t>
            </a:r>
            <a:r>
              <a:rPr lang="zh-CN" altLang="zh-CN"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企业环境</a:t>
            </a:r>
            <a:r>
              <a:rPr lang="zh-CN" altLang="en-US"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信用</a:t>
            </a:r>
            <a:r>
              <a:rPr lang="zh-CN" altLang="zh-CN"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可能</a:t>
            </a:r>
            <a:r>
              <a:rPr lang="zh-CN" altLang="zh-CN" sz="24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造成的经济</a:t>
            </a:r>
            <a:r>
              <a:rPr lang="zh-CN" altLang="zh-CN"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损益</a:t>
            </a:r>
            <a:r>
              <a:rPr lang="zh-CN" altLang="en-US"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，以</a:t>
            </a:r>
            <a:r>
              <a:rPr lang="zh-CN" altLang="en-US" sz="24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量化</a:t>
            </a:r>
            <a:r>
              <a:rPr lang="zh-CN" altLang="en-US"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影响企业偿债能力和最终信用</a:t>
            </a:r>
            <a:r>
              <a:rPr lang="zh-CN" altLang="en-US" sz="24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等级</a:t>
            </a:r>
            <a:r>
              <a:rPr lang="zh-CN" altLang="en-US"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，从而引导资金投向绿色产业，抑制污染性投资。</a:t>
            </a:r>
            <a:endParaRPr lang="zh-CN" altLang="zh-CN" sz="24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2889335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11"/>
          <p:cNvPicPr>
            <a:picLocks noChangeAspect="1"/>
          </p:cNvPicPr>
          <p:nvPr/>
        </p:nvPicPr>
        <p:blipFill>
          <a:blip r:embed="rId8"/>
          <a:stretch>
            <a:fillRect/>
          </a:stretch>
        </p:blipFill>
        <p:spPr>
          <a:xfrm>
            <a:off x="8590280" y="6339840"/>
            <a:ext cx="3136900" cy="387350"/>
          </a:xfrm>
          <a:prstGeom prst="rect">
            <a:avLst/>
          </a:prstGeom>
        </p:spPr>
      </p:pic>
      <p:sp>
        <p:nvSpPr>
          <p:cNvPr id="11" name="标题 10"/>
          <p:cNvSpPr>
            <a:spLocks noGrp="1"/>
          </p:cNvSpPr>
          <p:nvPr>
            <p:ph type="title"/>
            <p:custDataLst>
              <p:tags r:id="rId2"/>
            </p:custDataLst>
          </p:nvPr>
        </p:nvSpPr>
        <p:spPr>
          <a:xfrm>
            <a:off x="6107584" y="871147"/>
            <a:ext cx="5619596" cy="672465"/>
          </a:xfrm>
        </p:spPr>
        <p:txBody>
          <a:bodyPr>
            <a:noAutofit/>
          </a:bodyPr>
          <a:lstStyle/>
          <a:p>
            <a:r>
              <a:rPr lang="zh-CN" altLang="en-US" dirty="0" smtClean="0">
                <a:latin typeface="华文楷体" panose="02010600040101010101" pitchFamily="2" charset="-122"/>
                <a:ea typeface="华文楷体" panose="02010600040101010101" pitchFamily="2" charset="-122"/>
              </a:rPr>
              <a:t>联合赤道绿色评级未来计划</a:t>
            </a:r>
            <a:endParaRPr lang="zh-CN" altLang="en-US" dirty="0">
              <a:latin typeface="华文楷体" panose="02010600040101010101" pitchFamily="2" charset="-122"/>
              <a:ea typeface="华文楷体" panose="02010600040101010101" pitchFamily="2" charset="-122"/>
            </a:endParaRPr>
          </a:p>
        </p:txBody>
      </p:sp>
      <p:sp>
        <p:nvSpPr>
          <p:cNvPr id="7" name="L 形 15"/>
          <p:cNvSpPr/>
          <p:nvPr>
            <p:custDataLst>
              <p:tags r:id="rId3"/>
            </p:custDataLst>
          </p:nvPr>
        </p:nvSpPr>
        <p:spPr bwMode="auto">
          <a:xfrm rot="5400000">
            <a:off x="1086224" y="2822229"/>
            <a:ext cx="342900" cy="342900"/>
          </a:xfrm>
          <a:custGeom>
            <a:avLst/>
            <a:gdLst>
              <a:gd name="T0" fmla="*/ 0 w 342900"/>
              <a:gd name="T1" fmla="*/ 0 h 342900"/>
              <a:gd name="T2" fmla="*/ 114299 w 342900"/>
              <a:gd name="T3" fmla="*/ 0 h 342900"/>
              <a:gd name="T4" fmla="*/ 114299 w 342900"/>
              <a:gd name="T5" fmla="*/ 228601 h 342900"/>
              <a:gd name="T6" fmla="*/ 342900 w 342900"/>
              <a:gd name="T7" fmla="*/ 228601 h 342900"/>
              <a:gd name="T8" fmla="*/ 342900 w 342900"/>
              <a:gd name="T9" fmla="*/ 342900 h 342900"/>
              <a:gd name="T10" fmla="*/ 0 w 342900"/>
              <a:gd name="T11" fmla="*/ 342900 h 342900"/>
              <a:gd name="T12" fmla="*/ 0 w 342900"/>
              <a:gd name="T13" fmla="*/ 0 h 3429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900" h="342900">
                <a:moveTo>
                  <a:pt x="0" y="0"/>
                </a:moveTo>
                <a:lnTo>
                  <a:pt x="114299" y="0"/>
                </a:lnTo>
                <a:lnTo>
                  <a:pt x="114299" y="228601"/>
                </a:lnTo>
                <a:lnTo>
                  <a:pt x="342900" y="228601"/>
                </a:lnTo>
                <a:lnTo>
                  <a:pt x="342900" y="342900"/>
                </a:lnTo>
                <a:lnTo>
                  <a:pt x="0" y="3429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ormAutofit fontScale="97500" lnSpcReduction="10000"/>
          </a:bodyPr>
          <a:lstStyle/>
          <a:p>
            <a:endParaRPr lang="zh-CN" altLang="en-US"/>
          </a:p>
        </p:txBody>
      </p:sp>
      <p:sp>
        <p:nvSpPr>
          <p:cNvPr id="9" name="矩形 8"/>
          <p:cNvSpPr/>
          <p:nvPr/>
        </p:nvSpPr>
        <p:spPr>
          <a:xfrm>
            <a:off x="1216912" y="2993679"/>
            <a:ext cx="1620957" cy="523220"/>
          </a:xfrm>
          <a:prstGeom prst="rect">
            <a:avLst/>
          </a:prstGeom>
        </p:spPr>
        <p:txBody>
          <a:bodyPr wrap="none">
            <a:spAutoFit/>
          </a:bodyPr>
          <a:lstStyle/>
          <a:p>
            <a:r>
              <a:rPr lang="zh-CN" altLang="en-US" sz="2800" b="1" dirty="0" smtClean="0">
                <a:latin typeface="华文楷体" panose="02010600040101010101" pitchFamily="2" charset="-122"/>
                <a:ea typeface="华文楷体" panose="02010600040101010101" pitchFamily="2" charset="-122"/>
              </a:rPr>
              <a:t>研究思路</a:t>
            </a:r>
            <a:endParaRPr lang="zh-CN" altLang="en-US" sz="2800" b="1" dirty="0">
              <a:latin typeface="华文楷体" panose="02010600040101010101" pitchFamily="2" charset="-122"/>
              <a:ea typeface="华文楷体" panose="02010600040101010101" pitchFamily="2" charset="-122"/>
            </a:endParaRPr>
          </a:p>
        </p:txBody>
      </p:sp>
      <p:sp>
        <p:nvSpPr>
          <p:cNvPr id="8" name="矩形 7"/>
          <p:cNvSpPr/>
          <p:nvPr/>
        </p:nvSpPr>
        <p:spPr>
          <a:xfrm>
            <a:off x="1429124" y="3565816"/>
            <a:ext cx="4478091" cy="2400657"/>
          </a:xfrm>
          <a:prstGeom prst="rect">
            <a:avLst/>
          </a:prstGeom>
        </p:spPr>
        <p:txBody>
          <a:bodyPr wrap="square">
            <a:spAutoFit/>
          </a:bodyPr>
          <a:lstStyle/>
          <a:p>
            <a:pPr indent="406400">
              <a:lnSpc>
                <a:spcPct val="150000"/>
              </a:lnSpc>
            </a:pPr>
            <a:r>
              <a:rPr lang="zh-CN" altLang="en-US" sz="2000" b="1"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将</a:t>
            </a:r>
            <a:r>
              <a:rPr lang="zh-CN" altLang="en-US" sz="2000" b="1"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传统征信与绿色金融相</a:t>
            </a:r>
            <a:r>
              <a:rPr lang="zh-CN" altLang="en-US" sz="2000" b="1"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结合</a:t>
            </a:r>
            <a:endParaRPr lang="en-US" altLang="zh-CN" sz="2000" b="1"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endParaRPr>
          </a:p>
          <a:p>
            <a:pPr indent="406400">
              <a:lnSpc>
                <a:spcPct val="150000"/>
              </a:lnSpc>
            </a:pPr>
            <a:r>
              <a:rPr lang="zh-CN" altLang="zh-CN" sz="20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在传统征信信息和征信方法体系基础上，补充、突出绿色内容，整合企业环境信息，形成企业绿色征信标准体系。</a:t>
            </a:r>
            <a:endParaRPr lang="zh-CN" altLang="zh-CN" sz="20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13" name="矩形 12"/>
          <p:cNvSpPr/>
          <p:nvPr/>
        </p:nvSpPr>
        <p:spPr>
          <a:xfrm>
            <a:off x="1216912" y="1588297"/>
            <a:ext cx="2698175" cy="523220"/>
          </a:xfrm>
          <a:prstGeom prst="rect">
            <a:avLst/>
          </a:prstGeom>
        </p:spPr>
        <p:txBody>
          <a:bodyPr wrap="none">
            <a:spAutoFit/>
          </a:bodyPr>
          <a:lstStyle/>
          <a:p>
            <a:r>
              <a:rPr lang="zh-CN" altLang="en-US" sz="2800" b="1" dirty="0" smtClean="0">
                <a:latin typeface="华文楷体" panose="02010600040101010101" pitchFamily="2" charset="-122"/>
                <a:ea typeface="华文楷体" panose="02010600040101010101" pitchFamily="2" charset="-122"/>
              </a:rPr>
              <a:t>未来计划（二）</a:t>
            </a:r>
            <a:endParaRPr lang="zh-CN" altLang="en-US" sz="2800" b="1" dirty="0">
              <a:latin typeface="华文楷体" panose="02010600040101010101" pitchFamily="2" charset="-122"/>
              <a:ea typeface="华文楷体" panose="02010600040101010101" pitchFamily="2" charset="-122"/>
            </a:endParaRPr>
          </a:p>
        </p:txBody>
      </p:sp>
      <p:sp>
        <p:nvSpPr>
          <p:cNvPr id="14" name="矩形 13"/>
          <p:cNvSpPr/>
          <p:nvPr/>
        </p:nvSpPr>
        <p:spPr>
          <a:xfrm>
            <a:off x="1134484" y="2157832"/>
            <a:ext cx="9024246" cy="451406"/>
          </a:xfrm>
          <a:prstGeom prst="rect">
            <a:avLst/>
          </a:prstGeom>
        </p:spPr>
        <p:txBody>
          <a:bodyPr wrap="square">
            <a:spAutoFit/>
          </a:bodyPr>
          <a:lstStyle/>
          <a:p>
            <a:pPr>
              <a:lnSpc>
                <a:spcPts val="2800"/>
              </a:lnSpc>
            </a:pPr>
            <a:r>
              <a:rPr lang="zh-CN" altLang="en-US"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探索建立绿色征信体系</a:t>
            </a:r>
            <a:endParaRPr lang="zh-CN" altLang="en-US" sz="24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15" name="L 形 15"/>
          <p:cNvSpPr/>
          <p:nvPr>
            <p:custDataLst>
              <p:tags r:id="rId4"/>
            </p:custDataLst>
          </p:nvPr>
        </p:nvSpPr>
        <p:spPr bwMode="auto">
          <a:xfrm rot="5400000">
            <a:off x="1086224" y="1475540"/>
            <a:ext cx="342900" cy="342900"/>
          </a:xfrm>
          <a:custGeom>
            <a:avLst/>
            <a:gdLst>
              <a:gd name="T0" fmla="*/ 0 w 342900"/>
              <a:gd name="T1" fmla="*/ 0 h 342900"/>
              <a:gd name="T2" fmla="*/ 114299 w 342900"/>
              <a:gd name="T3" fmla="*/ 0 h 342900"/>
              <a:gd name="T4" fmla="*/ 114299 w 342900"/>
              <a:gd name="T5" fmla="*/ 228601 h 342900"/>
              <a:gd name="T6" fmla="*/ 342900 w 342900"/>
              <a:gd name="T7" fmla="*/ 228601 h 342900"/>
              <a:gd name="T8" fmla="*/ 342900 w 342900"/>
              <a:gd name="T9" fmla="*/ 342900 h 342900"/>
              <a:gd name="T10" fmla="*/ 0 w 342900"/>
              <a:gd name="T11" fmla="*/ 342900 h 342900"/>
              <a:gd name="T12" fmla="*/ 0 w 342900"/>
              <a:gd name="T13" fmla="*/ 0 h 3429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900" h="342900">
                <a:moveTo>
                  <a:pt x="0" y="0"/>
                </a:moveTo>
                <a:lnTo>
                  <a:pt x="114299" y="0"/>
                </a:lnTo>
                <a:lnTo>
                  <a:pt x="114299" y="228601"/>
                </a:lnTo>
                <a:lnTo>
                  <a:pt x="342900" y="228601"/>
                </a:lnTo>
                <a:lnTo>
                  <a:pt x="342900" y="342900"/>
                </a:lnTo>
                <a:lnTo>
                  <a:pt x="0" y="3429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ormAutofit fontScale="97500" lnSpcReduction="10000"/>
          </a:bodyPr>
          <a:lstStyle/>
          <a:p>
            <a:endParaRPr lang="zh-CN" altLang="en-US"/>
          </a:p>
        </p:txBody>
      </p:sp>
      <p:cxnSp>
        <p:nvCxnSpPr>
          <p:cNvPr id="19" name="直接连接符 6"/>
          <p:cNvCxnSpPr>
            <a:cxnSpLocks noChangeShapeType="1"/>
          </p:cNvCxnSpPr>
          <p:nvPr>
            <p:custDataLst>
              <p:tags r:id="rId5"/>
            </p:custDataLst>
          </p:nvPr>
        </p:nvCxnSpPr>
        <p:spPr bwMode="auto">
          <a:xfrm>
            <a:off x="6026106" y="3628751"/>
            <a:ext cx="0" cy="2389275"/>
          </a:xfrm>
          <a:prstGeom prst="line">
            <a:avLst/>
          </a:prstGeom>
          <a:noFill/>
          <a:ln w="34925">
            <a:solidFill>
              <a:srgbClr val="1A5EAA"/>
            </a:solidFill>
            <a:round/>
          </a:ln>
          <a:extLst>
            <a:ext uri="{909E8E84-426E-40DD-AFC4-6F175D3DCCD1}">
              <a14:hiddenFill xmlns:a14="http://schemas.microsoft.com/office/drawing/2010/main">
                <a:noFill/>
              </a14:hiddenFill>
            </a:ext>
          </a:extLst>
        </p:spPr>
      </p:cxnSp>
      <p:sp>
        <p:nvSpPr>
          <p:cNvPr id="22" name="矩形 21"/>
          <p:cNvSpPr/>
          <p:nvPr/>
        </p:nvSpPr>
        <p:spPr>
          <a:xfrm>
            <a:off x="6268508" y="3565816"/>
            <a:ext cx="4643543" cy="2400657"/>
          </a:xfrm>
          <a:prstGeom prst="rect">
            <a:avLst/>
          </a:prstGeom>
        </p:spPr>
        <p:txBody>
          <a:bodyPr wrap="square">
            <a:spAutoFit/>
          </a:bodyPr>
          <a:lstStyle/>
          <a:p>
            <a:pPr indent="406400">
              <a:lnSpc>
                <a:spcPct val="150000"/>
              </a:lnSpc>
            </a:pPr>
            <a:r>
              <a:rPr lang="zh-CN" altLang="en-US" sz="2000" b="1"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将绿色征信与绿色</a:t>
            </a:r>
            <a:r>
              <a:rPr lang="zh-CN" altLang="en-US" sz="2000" b="1"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评级</a:t>
            </a:r>
            <a:r>
              <a:rPr lang="zh-CN" altLang="en-US" sz="2000" b="1"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相补充</a:t>
            </a:r>
            <a:endParaRPr lang="en-US" altLang="zh-CN" sz="2000" b="1"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endParaRPr>
          </a:p>
          <a:p>
            <a:pPr indent="406400">
              <a:lnSpc>
                <a:spcPct val="150000"/>
              </a:lnSpc>
            </a:pPr>
            <a:r>
              <a:rPr lang="zh-CN" altLang="en-US" sz="20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将</a:t>
            </a:r>
            <a:r>
              <a:rPr lang="zh-CN" altLang="en-US" sz="20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企业线上环境信息与线下环保核查相结合，征信机构与第三方环评专业机构相结合</a:t>
            </a:r>
            <a:r>
              <a:rPr lang="zh-CN" altLang="en-US" sz="20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，对企业</a:t>
            </a:r>
            <a:r>
              <a:rPr lang="zh-CN" altLang="en-US" sz="20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进行绿色征信</a:t>
            </a:r>
            <a:r>
              <a:rPr lang="zh-CN" altLang="en-US" sz="20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及</a:t>
            </a:r>
            <a:r>
              <a:rPr lang="zh-CN" altLang="en-US" sz="20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绿色</a:t>
            </a:r>
            <a:r>
              <a:rPr lang="zh-CN" altLang="en-US" sz="20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评级，构建全方位绿色评价。</a:t>
            </a:r>
            <a:endParaRPr lang="zh-CN" altLang="zh-CN" sz="20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591640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11"/>
          <p:cNvPicPr>
            <a:picLocks noChangeAspect="1"/>
          </p:cNvPicPr>
          <p:nvPr/>
        </p:nvPicPr>
        <p:blipFill>
          <a:blip r:embed="rId4"/>
          <a:stretch>
            <a:fillRect/>
          </a:stretch>
        </p:blipFill>
        <p:spPr>
          <a:xfrm>
            <a:off x="8590280" y="6339840"/>
            <a:ext cx="3136900" cy="387350"/>
          </a:xfrm>
          <a:prstGeom prst="rect">
            <a:avLst/>
          </a:prstGeom>
        </p:spPr>
      </p:pic>
      <p:pic>
        <p:nvPicPr>
          <p:cNvPr id="5" name="图片 4"/>
          <p:cNvPicPr>
            <a:picLocks noChangeAspect="1" noChangeArrowheads="1"/>
          </p:cNvPicPr>
          <p:nvPr/>
        </p:nvPicPr>
        <p:blipFill>
          <a:blip r:embed="rId5">
            <a:extLst>
              <a:ext uri="{28A0092B-C50C-407E-A947-70E740481C1C}">
                <a14:useLocalDpi xmlns:a14="http://schemas.microsoft.com/office/drawing/2010/main" val="0"/>
              </a:ext>
            </a:extLst>
          </a:blip>
          <a:srcRect l="4099" t="5550" r="620" b="5525"/>
          <a:stretch>
            <a:fillRect/>
          </a:stretch>
        </p:blipFill>
        <p:spPr bwMode="auto">
          <a:xfrm>
            <a:off x="0" y="1108631"/>
            <a:ext cx="12192000" cy="322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标题 3"/>
          <p:cNvSpPr txBox="1">
            <a:spLocks noChangeArrowheads="1"/>
          </p:cNvSpPr>
          <p:nvPr/>
        </p:nvSpPr>
        <p:spPr>
          <a:xfrm>
            <a:off x="5871826" y="4638394"/>
            <a:ext cx="6229202" cy="14246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4800" b="1" dirty="0" smtClean="0">
                <a:solidFill>
                  <a:srgbClr val="296AB7"/>
                </a:solidFill>
                <a:latin typeface="Calibri"/>
                <a:ea typeface="宋体" panose="02010600030101010101" pitchFamily="2" charset="-122"/>
              </a:rPr>
              <a:t>敬请指正，谢 谢</a:t>
            </a:r>
            <a:r>
              <a:rPr kumimoji="0" lang="zh-CN" altLang="en-US" sz="4800" b="1" i="0" u="none" strike="noStrike" kern="1200" cap="none" spc="0" normalizeH="0" baseline="0" noProof="0" dirty="0" smtClean="0">
                <a:ln>
                  <a:noFill/>
                </a:ln>
                <a:solidFill>
                  <a:srgbClr val="296AB7"/>
                </a:solidFill>
                <a:effectLst/>
                <a:uLnTx/>
                <a:uFillTx/>
                <a:latin typeface="Calibri"/>
                <a:ea typeface="宋体" panose="02010600030101010101" pitchFamily="2" charset="-122"/>
              </a:rPr>
              <a:t>！</a:t>
            </a:r>
            <a:r>
              <a:rPr kumimoji="0" lang="zh-CN" altLang="en-US" sz="4800" b="0" i="0" u="none" strike="noStrike" kern="1200" cap="none" spc="0" normalizeH="0" baseline="0" noProof="0" dirty="0" smtClean="0">
                <a:ln>
                  <a:noFill/>
                </a:ln>
                <a:solidFill>
                  <a:srgbClr val="296AB7"/>
                </a:solidFill>
                <a:effectLst/>
                <a:uLnTx/>
                <a:uFillTx/>
                <a:latin typeface="Calibri"/>
                <a:ea typeface="宋体" panose="02010600030101010101" pitchFamily="2" charset="-122"/>
                <a:cs typeface="+mj-cs"/>
              </a:rPr>
              <a:t>          </a:t>
            </a:r>
          </a:p>
        </p:txBody>
      </p:sp>
      <p:sp>
        <p:nvSpPr>
          <p:cNvPr id="8" name="矩形 7"/>
          <p:cNvSpPr/>
          <p:nvPr/>
        </p:nvSpPr>
        <p:spPr>
          <a:xfrm>
            <a:off x="530362" y="4779189"/>
            <a:ext cx="5202457" cy="1754326"/>
          </a:xfrm>
          <a:prstGeom prst="rect">
            <a:avLst/>
          </a:prstGeom>
        </p:spPr>
        <p:txBody>
          <a:bodyPr wrap="square">
            <a:spAutoFit/>
          </a:bodyPr>
          <a:lstStyle/>
          <a:p>
            <a:pPr>
              <a:lnSpc>
                <a:spcPct val="150000"/>
              </a:lnSpc>
            </a:pPr>
            <a:r>
              <a:rPr lang="zh-CN" altLang="en-US" sz="2400" b="1" dirty="0" smtClean="0">
                <a:solidFill>
                  <a:prstClr val="black"/>
                </a:solidFill>
                <a:latin typeface="华文楷体" panose="02010600040101010101" pitchFamily="2" charset="-122"/>
                <a:ea typeface="华文楷体" panose="02010600040101010101" pitchFamily="2" charset="-122"/>
              </a:rPr>
              <a:t>获取更多信息请联系：</a:t>
            </a:r>
            <a:endParaRPr lang="en-US" altLang="zh-CN" sz="2400" b="1" dirty="0" smtClean="0">
              <a:solidFill>
                <a:prstClr val="black"/>
              </a:solidFill>
              <a:latin typeface="华文楷体" panose="02010600040101010101" pitchFamily="2" charset="-122"/>
              <a:ea typeface="华文楷体" panose="02010600040101010101" pitchFamily="2" charset="-122"/>
            </a:endParaRPr>
          </a:p>
          <a:p>
            <a:pPr>
              <a:lnSpc>
                <a:spcPct val="150000"/>
              </a:lnSpc>
            </a:pPr>
            <a:r>
              <a:rPr lang="en-US" altLang="zh-CN" sz="2400" b="1" dirty="0">
                <a:solidFill>
                  <a:prstClr val="black"/>
                </a:solidFill>
                <a:latin typeface="华文楷体" panose="02010600040101010101" pitchFamily="2" charset="-122"/>
                <a:ea typeface="华文楷体" panose="02010600040101010101" pitchFamily="2" charset="-122"/>
              </a:rPr>
              <a:t> </a:t>
            </a:r>
            <a:r>
              <a:rPr lang="en-US" altLang="zh-CN" sz="2400" b="1" dirty="0" smtClean="0">
                <a:solidFill>
                  <a:prstClr val="black"/>
                </a:solidFill>
                <a:latin typeface="华文楷体" panose="02010600040101010101" pitchFamily="2" charset="-122"/>
                <a:ea typeface="华文楷体" panose="02010600040101010101" pitchFamily="2" charset="-122"/>
              </a:rPr>
              <a:t>   </a:t>
            </a:r>
            <a:r>
              <a:rPr lang="zh-CN" altLang="en-US" sz="2400" b="1" dirty="0" smtClean="0">
                <a:solidFill>
                  <a:prstClr val="black"/>
                </a:solidFill>
                <a:latin typeface="华文楷体" panose="02010600040101010101" pitchFamily="2" charset="-122"/>
                <a:ea typeface="华文楷体" panose="02010600040101010101" pitchFamily="2" charset="-122"/>
              </a:rPr>
              <a:t>刘景允，</a:t>
            </a:r>
            <a:r>
              <a:rPr lang="en-US" altLang="zh-CN" sz="2400" b="1" dirty="0" smtClean="0">
                <a:solidFill>
                  <a:prstClr val="black"/>
                </a:solidFill>
                <a:latin typeface="华文楷体" panose="02010600040101010101" pitchFamily="2" charset="-122"/>
                <a:ea typeface="华文楷体" panose="02010600040101010101" pitchFamily="2" charset="-122"/>
              </a:rPr>
              <a:t>13752257473/022-58356822</a:t>
            </a:r>
          </a:p>
          <a:p>
            <a:pPr>
              <a:lnSpc>
                <a:spcPct val="150000"/>
              </a:lnSpc>
            </a:pPr>
            <a:r>
              <a:rPr lang="zh-CN" altLang="en-US" sz="2400" b="1" dirty="0" smtClean="0">
                <a:solidFill>
                  <a:prstClr val="black"/>
                </a:solidFill>
                <a:latin typeface="华文楷体" panose="02010600040101010101" pitchFamily="2" charset="-122"/>
                <a:ea typeface="华文楷体" panose="02010600040101010101" pitchFamily="2" charset="-122"/>
              </a:rPr>
              <a:t>    邮箱：</a:t>
            </a:r>
            <a:r>
              <a:rPr lang="en-US" altLang="zh-CN" sz="2400" b="1" dirty="0" smtClean="0">
                <a:solidFill>
                  <a:prstClr val="black"/>
                </a:solidFill>
                <a:latin typeface="华文楷体" panose="02010600040101010101" pitchFamily="2" charset="-122"/>
                <a:ea typeface="华文楷体" panose="02010600040101010101" pitchFamily="2" charset="-122"/>
              </a:rPr>
              <a:t>liujy@lhcis.com</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11"/>
          <p:cNvPicPr>
            <a:picLocks noChangeAspect="1"/>
          </p:cNvPicPr>
          <p:nvPr/>
        </p:nvPicPr>
        <p:blipFill>
          <a:blip r:embed="rId5"/>
          <a:stretch>
            <a:fillRect/>
          </a:stretch>
        </p:blipFill>
        <p:spPr>
          <a:xfrm>
            <a:off x="8590280" y="6339840"/>
            <a:ext cx="3136900" cy="387350"/>
          </a:xfrm>
          <a:prstGeom prst="rect">
            <a:avLst/>
          </a:prstGeom>
        </p:spPr>
      </p:pic>
      <p:sp>
        <p:nvSpPr>
          <p:cNvPr id="3" name="文本框 2"/>
          <p:cNvSpPr txBox="1"/>
          <p:nvPr/>
        </p:nvSpPr>
        <p:spPr>
          <a:xfrm>
            <a:off x="455487" y="1770793"/>
            <a:ext cx="5075302" cy="2464393"/>
          </a:xfrm>
          <a:prstGeom prst="rect">
            <a:avLst/>
          </a:prstGeom>
          <a:noFill/>
        </p:spPr>
        <p:txBody>
          <a:bodyPr wrap="square" rtlCol="0">
            <a:spAutoFit/>
          </a:bodyPr>
          <a:lstStyle/>
          <a:p>
            <a:pPr>
              <a:lnSpc>
                <a:spcPct val="130000"/>
              </a:lnSpc>
            </a:pPr>
            <a:r>
              <a:rPr lang="en-US" altLang="zh-CN" sz="2000" b="1" dirty="0">
                <a:latin typeface="华文楷体" panose="02010600040101010101" pitchFamily="2" charset="-122"/>
                <a:ea typeface="华文楷体" panose="02010600040101010101" pitchFamily="2" charset="-122"/>
              </a:rPr>
              <a:t>2017</a:t>
            </a:r>
            <a:r>
              <a:rPr lang="zh-CN" altLang="en-US" sz="2000" b="1" dirty="0">
                <a:latin typeface="华文楷体" panose="02010600040101010101" pitchFamily="2" charset="-122"/>
                <a:ea typeface="华文楷体" panose="02010600040101010101" pitchFamily="2" charset="-122"/>
              </a:rPr>
              <a:t>年</a:t>
            </a:r>
            <a:r>
              <a:rPr lang="en-US" altLang="zh-CN" sz="2000" b="1" dirty="0">
                <a:latin typeface="华文楷体" panose="02010600040101010101" pitchFamily="2" charset="-122"/>
                <a:ea typeface="华文楷体" panose="02010600040101010101" pitchFamily="2" charset="-122"/>
              </a:rPr>
              <a:t>4</a:t>
            </a:r>
            <a:r>
              <a:rPr lang="zh-CN" altLang="en-US" sz="2000" b="1" dirty="0">
                <a:latin typeface="华文楷体" panose="02010600040101010101" pitchFamily="2" charset="-122"/>
                <a:ea typeface="华文楷体" panose="02010600040101010101" pitchFamily="2" charset="-122"/>
              </a:rPr>
              <a:t>月开始，环保</a:t>
            </a:r>
            <a:r>
              <a:rPr lang="zh-CN" altLang="en-US" sz="2000" b="1" dirty="0" smtClean="0">
                <a:latin typeface="华文楷体" panose="02010600040101010101" pitchFamily="2" charset="-122"/>
                <a:ea typeface="华文楷体" panose="02010600040101010101" pitchFamily="2" charset="-122"/>
              </a:rPr>
              <a:t>部对</a:t>
            </a:r>
            <a:r>
              <a:rPr lang="zh-CN" altLang="en-US" sz="2000" b="1" dirty="0">
                <a:latin typeface="华文楷体" panose="02010600040101010101" pitchFamily="2" charset="-122"/>
                <a:ea typeface="华文楷体" panose="02010600040101010101" pitchFamily="2" charset="-122"/>
              </a:rPr>
              <a:t>京津冀及周边传输通道“</a:t>
            </a:r>
            <a:r>
              <a:rPr lang="en-US" altLang="zh-CN" sz="2000" b="1" dirty="0">
                <a:latin typeface="华文楷体" panose="02010600040101010101" pitchFamily="2" charset="-122"/>
                <a:ea typeface="华文楷体" panose="02010600040101010101" pitchFamily="2" charset="-122"/>
              </a:rPr>
              <a:t>2+26”</a:t>
            </a:r>
            <a:r>
              <a:rPr lang="zh-CN" altLang="en-US" sz="2000" b="1" dirty="0">
                <a:latin typeface="华文楷体" panose="02010600040101010101" pitchFamily="2" charset="-122"/>
                <a:ea typeface="华文楷体" panose="02010600040101010101" pitchFamily="2" charset="-122"/>
              </a:rPr>
              <a:t>城市开展为期一年的大气污染防治强化督查</a:t>
            </a:r>
            <a:r>
              <a:rPr lang="zh-CN" sz="2000" b="1" dirty="0" smtClean="0">
                <a:latin typeface="华文楷体" panose="02010600040101010101" pitchFamily="2" charset="-122"/>
                <a:ea typeface="华文楷体" panose="02010600040101010101" pitchFamily="2" charset="-122"/>
              </a:rPr>
              <a:t>。</a:t>
            </a:r>
            <a:endParaRPr lang="en-US" altLang="zh-CN" sz="2000" b="1" dirty="0" smtClean="0">
              <a:latin typeface="华文楷体" panose="02010600040101010101" pitchFamily="2" charset="-122"/>
              <a:ea typeface="华文楷体" panose="02010600040101010101" pitchFamily="2" charset="-122"/>
            </a:endParaRPr>
          </a:p>
          <a:p>
            <a:pPr>
              <a:lnSpc>
                <a:spcPct val="130000"/>
              </a:lnSpc>
            </a:pPr>
            <a:r>
              <a:rPr lang="zh-CN" altLang="en-US" sz="2000" b="1" dirty="0" smtClean="0">
                <a:latin typeface="华文楷体" panose="02010600040101010101" pitchFamily="2" charset="-122"/>
                <a:ea typeface="华文楷体" panose="02010600040101010101" pitchFamily="2" charset="-122"/>
              </a:rPr>
              <a:t>三个月</a:t>
            </a:r>
            <a:r>
              <a:rPr lang="zh-CN" altLang="en-US" sz="2000" b="1" dirty="0">
                <a:latin typeface="华文楷体" panose="02010600040101010101" pitchFamily="2" charset="-122"/>
                <a:ea typeface="华文楷体" panose="02010600040101010101" pitchFamily="2" charset="-122"/>
              </a:rPr>
              <a:t>以来，</a:t>
            </a:r>
            <a:r>
              <a:rPr lang="en-US" altLang="zh-CN" sz="2000" b="1" dirty="0">
                <a:latin typeface="华文楷体" panose="02010600040101010101" pitchFamily="2" charset="-122"/>
                <a:ea typeface="华文楷体" panose="02010600040101010101" pitchFamily="2" charset="-122"/>
              </a:rPr>
              <a:t>28</a:t>
            </a:r>
            <a:r>
              <a:rPr lang="zh-CN" altLang="en-US" sz="2000" b="1" dirty="0">
                <a:latin typeface="华文楷体" panose="02010600040101010101" pitchFamily="2" charset="-122"/>
                <a:ea typeface="华文楷体" panose="02010600040101010101" pitchFamily="2" charset="-122"/>
              </a:rPr>
              <a:t>个督查组共检查了</a:t>
            </a:r>
            <a:r>
              <a:rPr lang="en-US" altLang="zh-CN" sz="2000" b="1" dirty="0">
                <a:latin typeface="华文楷体" panose="02010600040101010101" pitchFamily="2" charset="-122"/>
                <a:ea typeface="华文楷体" panose="02010600040101010101" pitchFamily="2" charset="-122"/>
              </a:rPr>
              <a:t>32408</a:t>
            </a:r>
            <a:r>
              <a:rPr lang="zh-CN" altLang="en-US" sz="2000" b="1" dirty="0">
                <a:latin typeface="华文楷体" panose="02010600040101010101" pitchFamily="2" charset="-122"/>
                <a:ea typeface="华文楷体" panose="02010600040101010101" pitchFamily="2" charset="-122"/>
              </a:rPr>
              <a:t>家企业</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单位</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，其中存在环境问题企业</a:t>
            </a:r>
            <a:r>
              <a:rPr lang="en-US" altLang="zh-CN" sz="2000" b="1" dirty="0">
                <a:latin typeface="华文楷体" panose="02010600040101010101" pitchFamily="2" charset="-122"/>
                <a:ea typeface="华文楷体" panose="02010600040101010101" pitchFamily="2" charset="-122"/>
              </a:rPr>
              <a:t>20602</a:t>
            </a:r>
            <a:r>
              <a:rPr lang="zh-CN" altLang="en-US" sz="2000" b="1" dirty="0">
                <a:latin typeface="华文楷体" panose="02010600040101010101" pitchFamily="2" charset="-122"/>
                <a:ea typeface="华文楷体" panose="02010600040101010101" pitchFamily="2" charset="-122"/>
              </a:rPr>
              <a:t>家，问题率达到</a:t>
            </a:r>
            <a:r>
              <a:rPr lang="en-US" altLang="zh-CN" sz="2000" b="1" dirty="0">
                <a:latin typeface="华文楷体" panose="02010600040101010101" pitchFamily="2" charset="-122"/>
                <a:ea typeface="华文楷体" panose="02010600040101010101" pitchFamily="2" charset="-122"/>
              </a:rPr>
              <a:t>63.6%</a:t>
            </a:r>
            <a:r>
              <a:rPr lang="zh-CN" altLang="en-US" sz="2000" b="1" dirty="0">
                <a:latin typeface="华文楷体" panose="02010600040101010101" pitchFamily="2" charset="-122"/>
                <a:ea typeface="华文楷体" panose="02010600040101010101" pitchFamily="2" charset="-122"/>
              </a:rPr>
              <a:t>。</a:t>
            </a:r>
            <a:endParaRPr lang="zh-CN" sz="2000" b="1" dirty="0" smtClean="0">
              <a:latin typeface="华文楷体" panose="02010600040101010101" pitchFamily="2" charset="-122"/>
              <a:ea typeface="华文楷体" panose="02010600040101010101" pitchFamily="2" charset="-122"/>
            </a:endParaRPr>
          </a:p>
        </p:txBody>
      </p:sp>
      <p:sp>
        <p:nvSpPr>
          <p:cNvPr id="9" name="文本框 8"/>
          <p:cNvSpPr txBox="1"/>
          <p:nvPr/>
        </p:nvSpPr>
        <p:spPr>
          <a:xfrm>
            <a:off x="6300935" y="1770793"/>
            <a:ext cx="5106670" cy="2893100"/>
          </a:xfrm>
          <a:prstGeom prst="rect">
            <a:avLst/>
          </a:prstGeom>
          <a:noFill/>
        </p:spPr>
        <p:txBody>
          <a:bodyPr wrap="square" rtlCol="0">
            <a:spAutoFit/>
          </a:bodyPr>
          <a:lstStyle/>
          <a:p>
            <a:pPr algn="just">
              <a:lnSpc>
                <a:spcPct val="130000"/>
              </a:lnSpc>
            </a:pPr>
            <a:r>
              <a:rPr lang="zh-CN" altLang="en-US" sz="2000" b="1" dirty="0">
                <a:latin typeface="华文楷体" panose="02010600040101010101" pitchFamily="2" charset="-122"/>
                <a:ea typeface="华文楷体" panose="02010600040101010101" pitchFamily="2" charset="-122"/>
              </a:rPr>
              <a:t>环保部公告</a:t>
            </a:r>
            <a:r>
              <a:rPr lang="en-US" altLang="zh-CN" sz="2000" b="1" dirty="0">
                <a:latin typeface="华文楷体" panose="02010600040101010101" pitchFamily="2" charset="-122"/>
                <a:ea typeface="华文楷体" panose="02010600040101010101" pitchFamily="2" charset="-122"/>
              </a:rPr>
              <a:t>2017</a:t>
            </a:r>
            <a:r>
              <a:rPr lang="zh-CN" altLang="en-US" sz="2000" b="1" dirty="0">
                <a:latin typeface="华文楷体" panose="02010600040101010101" pitchFamily="2" charset="-122"/>
                <a:ea typeface="华文楷体" panose="02010600040101010101" pitchFamily="2" charset="-122"/>
              </a:rPr>
              <a:t>年第一季度主要污染物排放严重超标的国家重点监控企业名单中，</a:t>
            </a:r>
            <a:r>
              <a:rPr lang="en-US" altLang="zh-CN" sz="2000" b="1" dirty="0">
                <a:latin typeface="华文楷体" panose="02010600040101010101" pitchFamily="2" charset="-122"/>
                <a:ea typeface="华文楷体" panose="02010600040101010101" pitchFamily="2" charset="-122"/>
              </a:rPr>
              <a:t>40</a:t>
            </a:r>
            <a:r>
              <a:rPr lang="zh-CN" altLang="en-US" sz="2000" b="1" dirty="0">
                <a:latin typeface="华文楷体" panose="02010600040101010101" pitchFamily="2" charset="-122"/>
                <a:ea typeface="华文楷体" panose="02010600040101010101" pitchFamily="2" charset="-122"/>
              </a:rPr>
              <a:t>家企业有</a:t>
            </a:r>
            <a:r>
              <a:rPr lang="en-US" altLang="zh-CN" sz="2000" b="1" dirty="0">
                <a:latin typeface="华文楷体" panose="02010600040101010101" pitchFamily="2" charset="-122"/>
                <a:ea typeface="华文楷体" panose="02010600040101010101" pitchFamily="2" charset="-122"/>
              </a:rPr>
              <a:t>20</a:t>
            </a:r>
            <a:r>
              <a:rPr lang="zh-CN" altLang="en-US" sz="2000" b="1" dirty="0">
                <a:latin typeface="华文楷体" panose="02010600040101010101" pitchFamily="2" charset="-122"/>
                <a:ea typeface="华文楷体" panose="02010600040101010101" pitchFamily="2" charset="-122"/>
              </a:rPr>
              <a:t>家是污水处理企业，占到</a:t>
            </a:r>
            <a:r>
              <a:rPr lang="en-US" altLang="zh-CN" sz="2000" b="1" dirty="0">
                <a:latin typeface="华文楷体" panose="02010600040101010101" pitchFamily="2" charset="-122"/>
                <a:ea typeface="华文楷体" panose="02010600040101010101" pitchFamily="2" charset="-122"/>
              </a:rPr>
              <a:t>1/2</a:t>
            </a:r>
            <a:r>
              <a:rPr lang="zh-CN" altLang="en-US" sz="2000" b="1" dirty="0">
                <a:latin typeface="华文楷体" panose="02010600040101010101" pitchFamily="2" charset="-122"/>
                <a:ea typeface="华文楷体" panose="02010600040101010101" pitchFamily="2" charset="-122"/>
              </a:rPr>
              <a:t>的</a:t>
            </a:r>
            <a:r>
              <a:rPr lang="zh-CN" altLang="en-US" sz="2000" b="1" dirty="0" smtClean="0">
                <a:latin typeface="华文楷体" panose="02010600040101010101" pitchFamily="2" charset="-122"/>
                <a:ea typeface="华文楷体" panose="02010600040101010101" pitchFamily="2" charset="-122"/>
              </a:rPr>
              <a:t>比例；</a:t>
            </a:r>
            <a:endParaRPr lang="en-US" altLang="zh-CN" sz="2000" b="1" dirty="0">
              <a:latin typeface="华文楷体" panose="02010600040101010101" pitchFamily="2" charset="-122"/>
              <a:ea typeface="华文楷体" panose="02010600040101010101" pitchFamily="2" charset="-122"/>
            </a:endParaRPr>
          </a:p>
          <a:p>
            <a:pPr algn="just">
              <a:lnSpc>
                <a:spcPct val="130000"/>
              </a:lnSpc>
            </a:pPr>
            <a:r>
              <a:rPr lang="zh-CN" altLang="en-US" sz="2000" b="1" dirty="0" smtClean="0">
                <a:latin typeface="华文楷体" panose="02010600040101010101" pitchFamily="2" charset="-122"/>
                <a:ea typeface="华文楷体" panose="02010600040101010101" pitchFamily="2" charset="-122"/>
              </a:rPr>
              <a:t>环保</a:t>
            </a:r>
            <a:r>
              <a:rPr lang="zh-CN" altLang="en-US" sz="2000" b="1" dirty="0">
                <a:latin typeface="华文楷体" panose="02010600040101010101" pitchFamily="2" charset="-122"/>
                <a:ea typeface="华文楷体" panose="02010600040101010101" pitchFamily="2" charset="-122"/>
              </a:rPr>
              <a:t>部公告</a:t>
            </a:r>
            <a:r>
              <a:rPr sz="2000" b="1" dirty="0" smtClean="0">
                <a:latin typeface="华文楷体" panose="02010600040101010101" pitchFamily="2" charset="-122"/>
                <a:ea typeface="华文楷体" panose="02010600040101010101" pitchFamily="2" charset="-122"/>
              </a:rPr>
              <a:t>2016年第四季度主要污染物排放严重超标的国家重点监控企业名单中</a:t>
            </a:r>
            <a:r>
              <a:rPr lang="zh-CN" sz="2000" b="1" dirty="0" smtClean="0">
                <a:latin typeface="华文楷体" panose="02010600040101010101" pitchFamily="2" charset="-122"/>
                <a:ea typeface="华文楷体" panose="02010600040101010101" pitchFamily="2" charset="-122"/>
              </a:rPr>
              <a:t>，</a:t>
            </a:r>
            <a:r>
              <a:rPr sz="2000" b="1" dirty="0" smtClean="0">
                <a:latin typeface="华文楷体" panose="02010600040101010101" pitchFamily="2" charset="-122"/>
                <a:ea typeface="华文楷体" panose="02010600040101010101" pitchFamily="2" charset="-122"/>
              </a:rPr>
              <a:t>32家企业有8家是污水处理企业，占到1/4的比例</a:t>
            </a:r>
            <a:r>
              <a:rPr lang="zh-CN" altLang="en-US" sz="2000" b="1" dirty="0" smtClean="0">
                <a:latin typeface="华文楷体" panose="02010600040101010101" pitchFamily="2" charset="-122"/>
                <a:ea typeface="华文楷体" panose="02010600040101010101" pitchFamily="2" charset="-122"/>
              </a:rPr>
              <a:t>；</a:t>
            </a:r>
            <a:endParaRPr lang="en-US" altLang="zh-CN" sz="2000" b="1" dirty="0" smtClean="0">
              <a:latin typeface="华文楷体" panose="02010600040101010101" pitchFamily="2" charset="-122"/>
              <a:ea typeface="华文楷体" panose="02010600040101010101" pitchFamily="2" charset="-122"/>
            </a:endParaRPr>
          </a:p>
          <a:p>
            <a:pPr algn="just">
              <a:lnSpc>
                <a:spcPct val="130000"/>
              </a:lnSpc>
            </a:pPr>
            <a:r>
              <a:rPr lang="zh-CN" altLang="en-US" sz="2000" b="1" dirty="0" smtClean="0">
                <a:solidFill>
                  <a:srgbClr val="032B7D"/>
                </a:solidFill>
                <a:latin typeface="华文楷体" panose="02010600040101010101" pitchFamily="2" charset="-122"/>
                <a:ea typeface="华文楷体" panose="02010600040101010101" pitchFamily="2" charset="-122"/>
              </a:rPr>
              <a:t>部分</a:t>
            </a:r>
            <a:r>
              <a:rPr lang="zh-CN" altLang="en-US" sz="2000" b="1" dirty="0">
                <a:solidFill>
                  <a:srgbClr val="032B7D"/>
                </a:solidFill>
                <a:latin typeface="华文楷体" panose="02010600040101010101" pitchFamily="2" charset="-122"/>
                <a:ea typeface="华文楷体" panose="02010600040101010101" pitchFamily="2" charset="-122"/>
              </a:rPr>
              <a:t>企业按日连续计</a:t>
            </a:r>
            <a:r>
              <a:rPr lang="zh-CN" altLang="en-US" sz="2000" b="1" dirty="0" smtClean="0">
                <a:solidFill>
                  <a:srgbClr val="032B7D"/>
                </a:solidFill>
                <a:latin typeface="华文楷体" panose="02010600040101010101" pitchFamily="2" charset="-122"/>
                <a:ea typeface="华文楷体" panose="02010600040101010101" pitchFamily="2" charset="-122"/>
              </a:rPr>
              <a:t>罚达到上千万元。</a:t>
            </a:r>
            <a:endParaRPr lang="zh-CN" sz="2000" b="1" dirty="0" smtClean="0">
              <a:latin typeface="华文楷体" panose="02010600040101010101" pitchFamily="2" charset="-122"/>
              <a:ea typeface="华文楷体" panose="02010600040101010101" pitchFamily="2" charset="-122"/>
            </a:endParaRPr>
          </a:p>
        </p:txBody>
      </p:sp>
      <p:sp>
        <p:nvSpPr>
          <p:cNvPr id="4" name="矩形 3"/>
          <p:cNvSpPr/>
          <p:nvPr/>
        </p:nvSpPr>
        <p:spPr>
          <a:xfrm>
            <a:off x="2282046" y="1204864"/>
            <a:ext cx="1422184" cy="461665"/>
          </a:xfrm>
          <a:prstGeom prst="rect">
            <a:avLst/>
          </a:prstGeom>
        </p:spPr>
        <p:txBody>
          <a:bodyPr wrap="none">
            <a:spAutoFit/>
          </a:bodyPr>
          <a:lstStyle/>
          <a:p>
            <a:r>
              <a:rPr lang="zh-CN" altLang="en-US" sz="2400" b="1" dirty="0" smtClean="0"/>
              <a:t>环保督查</a:t>
            </a:r>
            <a:endParaRPr lang="zh-CN" altLang="en-US" sz="2400" b="1" dirty="0"/>
          </a:p>
        </p:txBody>
      </p:sp>
      <p:sp>
        <p:nvSpPr>
          <p:cNvPr id="11" name="矩形 10"/>
          <p:cNvSpPr/>
          <p:nvPr/>
        </p:nvSpPr>
        <p:spPr>
          <a:xfrm>
            <a:off x="8036256" y="1204864"/>
            <a:ext cx="1422184" cy="461665"/>
          </a:xfrm>
          <a:prstGeom prst="rect">
            <a:avLst/>
          </a:prstGeom>
        </p:spPr>
        <p:txBody>
          <a:bodyPr wrap="none">
            <a:spAutoFit/>
          </a:bodyPr>
          <a:lstStyle/>
          <a:p>
            <a:r>
              <a:rPr lang="zh-CN" altLang="en-US" sz="2400" b="1" dirty="0" smtClean="0"/>
              <a:t>超标处罚</a:t>
            </a:r>
            <a:endParaRPr lang="zh-CN" altLang="en-US" sz="2400" b="1" dirty="0"/>
          </a:p>
        </p:txBody>
      </p:sp>
      <p:sp>
        <p:nvSpPr>
          <p:cNvPr id="12" name="文本框 7"/>
          <p:cNvSpPr txBox="1">
            <a:spLocks noChangeArrowheads="1"/>
          </p:cNvSpPr>
          <p:nvPr>
            <p:custDataLst>
              <p:tags r:id="rId2"/>
            </p:custDataLst>
          </p:nvPr>
        </p:nvSpPr>
        <p:spPr bwMode="auto">
          <a:xfrm>
            <a:off x="742975" y="5065217"/>
            <a:ext cx="10479476" cy="1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lgn="just">
              <a:lnSpc>
                <a:spcPct val="150000"/>
              </a:lnSpc>
              <a:spcBef>
                <a:spcPts val="1200"/>
              </a:spcBef>
              <a:spcAft>
                <a:spcPts val="600"/>
              </a:spcAft>
              <a:buClr>
                <a:srgbClr val="5FACC0"/>
              </a:buClr>
              <a:buSzPct val="60000"/>
              <a:buFont typeface="Wingdings 2" panose="05020102010507070707" pitchFamily="18" charset="2"/>
              <a:buChar char=""/>
              <a:defRPr sz="2000">
                <a:solidFill>
                  <a:srgbClr val="286991"/>
                </a:solidFill>
                <a:latin typeface="Arial" panose="020B0604020202020204" pitchFamily="34" charset="0"/>
                <a:ea typeface="黑体" panose="02010609060101010101" charset="-122"/>
              </a:defRPr>
            </a:lvl1pPr>
            <a:lvl2pPr marL="742950" indent="-285750" algn="just">
              <a:lnSpc>
                <a:spcPct val="150000"/>
              </a:lnSpc>
              <a:spcBef>
                <a:spcPts val="1200"/>
              </a:spcBef>
              <a:spcAft>
                <a:spcPts val="600"/>
              </a:spcAft>
              <a:buClr>
                <a:srgbClr val="9FCDD9"/>
              </a:buClr>
              <a:buFont typeface="幼圆" panose="02010509060101010101" pitchFamily="49" charset="-122"/>
              <a:buChar char=" "/>
              <a:defRPr>
                <a:solidFill>
                  <a:srgbClr val="7D7D7D"/>
                </a:solidFill>
                <a:latin typeface="幼圆" panose="02010509060101010101" pitchFamily="49" charset="-122"/>
                <a:ea typeface="黑体" panose="02010609060101010101" charset="-122"/>
              </a:defRPr>
            </a:lvl2pPr>
            <a:lvl3pPr marL="1143000" indent="-228600">
              <a:lnSpc>
                <a:spcPct val="90000"/>
              </a:lnSpc>
              <a:spcBef>
                <a:spcPts val="500"/>
              </a:spcBef>
              <a:buFont typeface="Arial" panose="020B0604020202020204" pitchFamily="34" charset="0"/>
              <a:buChar char="•"/>
              <a:defRPr sz="2000">
                <a:solidFill>
                  <a:srgbClr val="3D3F4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3D3F4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3D3F4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3D3F4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3D3F4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3D3F4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3D3F41"/>
                </a:solidFill>
                <a:latin typeface="Calibri" panose="020F0502020204030204" pitchFamily="34" charset="0"/>
                <a:ea typeface="幼圆" panose="02010509060101010101" pitchFamily="49" charset="-122"/>
              </a:defRPr>
            </a:lvl9pPr>
          </a:lstStyle>
          <a:p>
            <a:pPr algn="l">
              <a:lnSpc>
                <a:spcPct val="130000"/>
              </a:lnSpc>
              <a:spcBef>
                <a:spcPts val="600"/>
              </a:spcBef>
              <a:buClr>
                <a:srgbClr val="826951"/>
              </a:buClr>
              <a:buSzPct val="80000"/>
              <a:buNone/>
            </a:pPr>
            <a:r>
              <a:rPr lang="zh-CN" altLang="en-US" sz="2600" b="1" dirty="0" smtClean="0">
                <a:solidFill>
                  <a:srgbClr val="032B7D"/>
                </a:solidFill>
                <a:latin typeface="华文楷体" panose="02010600040101010101" pitchFamily="2" charset="-122"/>
                <a:ea typeface="华文楷体" panose="02010600040101010101" pitchFamily="2" charset="-122"/>
              </a:rPr>
              <a:t>限产整改</a:t>
            </a:r>
            <a:r>
              <a:rPr lang="zh-CN" altLang="en-US" sz="2600" b="1" dirty="0">
                <a:solidFill>
                  <a:srgbClr val="032B7D"/>
                </a:solidFill>
                <a:latin typeface="华文楷体" panose="02010600040101010101" pitchFamily="2" charset="-122"/>
                <a:ea typeface="华文楷体" panose="02010600040101010101" pitchFamily="2" charset="-122"/>
              </a:rPr>
              <a:t>、停产整顿、按</a:t>
            </a:r>
            <a:r>
              <a:rPr lang="zh-CN" altLang="en-US" sz="2600" b="1" dirty="0" smtClean="0">
                <a:solidFill>
                  <a:srgbClr val="032B7D"/>
                </a:solidFill>
                <a:latin typeface="华文楷体" panose="02010600040101010101" pitchFamily="2" charset="-122"/>
                <a:ea typeface="华文楷体" panose="02010600040101010101" pitchFamily="2" charset="-122"/>
              </a:rPr>
              <a:t>日连续计罚等违规处罚均会严重影响企业的财务状况，进而对金融机构产生很大的投资风险。</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11"/>
          <p:cNvPicPr>
            <a:picLocks noChangeAspect="1"/>
          </p:cNvPicPr>
          <p:nvPr/>
        </p:nvPicPr>
        <p:blipFill>
          <a:blip r:embed="rId12"/>
          <a:stretch>
            <a:fillRect/>
          </a:stretch>
        </p:blipFill>
        <p:spPr>
          <a:xfrm>
            <a:off x="8634668" y="6370681"/>
            <a:ext cx="3136900" cy="387350"/>
          </a:xfrm>
          <a:prstGeom prst="rect">
            <a:avLst/>
          </a:prstGeom>
        </p:spPr>
      </p:pic>
      <p:sp>
        <p:nvSpPr>
          <p:cNvPr id="14341" name="椭圆 14340"/>
          <p:cNvSpPr/>
          <p:nvPr/>
        </p:nvSpPr>
        <p:spPr>
          <a:xfrm>
            <a:off x="6568722" y="2099877"/>
            <a:ext cx="3345815" cy="3341370"/>
          </a:xfrm>
          <a:prstGeom prst="ellipse">
            <a:avLst/>
          </a:prstGeom>
          <a:noFill/>
          <a:ln w="57150" cap="flat" cmpd="sng">
            <a:solidFill>
              <a:schemeClr val="tx2">
                <a:alpha val="37999"/>
              </a:schemeClr>
            </a:solidFill>
            <a:prstDash val="solid"/>
            <a:headEnd type="none" w="med" len="med"/>
            <a:tailEnd type="none" w="med" len="med"/>
          </a:ln>
          <a:scene3d>
            <a:camera prst="legacyPerspectiveFront">
              <a:rot lat="0" lon="0" rev="0"/>
            </a:camera>
            <a:lightRig rig="legacyFlat3" dir="r"/>
          </a:scene3d>
          <a:sp3d extrusionH="430200" prstMaterial="legacyPlastic">
            <a:bevelT w="13500" h="13500" prst="angle"/>
            <a:bevelB w="13500" h="13500" prst="angle"/>
            <a:extrusionClr>
              <a:schemeClr val="accent2"/>
            </a:extrusionClr>
          </a:sp3d>
        </p:spPr>
        <p:txBody>
          <a:bodyPr/>
          <a:lstStyle/>
          <a:p>
            <a:endParaRPr lang="zh-CN" altLang="en-US"/>
          </a:p>
        </p:txBody>
      </p:sp>
      <p:sp>
        <p:nvSpPr>
          <p:cNvPr id="14342" name="椭圆 14341"/>
          <p:cNvSpPr/>
          <p:nvPr/>
        </p:nvSpPr>
        <p:spPr>
          <a:xfrm>
            <a:off x="1912267" y="2099877"/>
            <a:ext cx="3345815" cy="3432175"/>
          </a:xfrm>
          <a:prstGeom prst="ellipse">
            <a:avLst/>
          </a:prstGeom>
          <a:noFill/>
          <a:ln w="57150" cap="flat" cmpd="sng">
            <a:solidFill>
              <a:schemeClr val="accent4">
                <a:lumMod val="75000"/>
                <a:alpha val="37999"/>
              </a:schemeClr>
            </a:solidFill>
            <a:prstDash val="solid"/>
            <a:headEnd type="none" w="med" len="med"/>
            <a:tailEnd type="none" w="med" len="med"/>
          </a:ln>
          <a:scene3d>
            <a:camera prst="legacyPerspectiveFront">
              <a:rot lat="0" lon="0" rev="0"/>
            </a:camera>
            <a:lightRig rig="legacyFlat3" dir="r"/>
          </a:scene3d>
          <a:sp3d extrusionH="430200" prstMaterial="legacyPlastic">
            <a:bevelT w="13500" h="13500" prst="angle"/>
            <a:bevelB w="13500" h="13500" prst="angle"/>
            <a:extrusionClr>
              <a:schemeClr val="folHlink"/>
            </a:extrusionClr>
          </a:sp3d>
        </p:spPr>
        <p:txBody>
          <a:bodyPr/>
          <a:lstStyle/>
          <a:p>
            <a:endParaRPr lang="zh-CN" altLang="en-US"/>
          </a:p>
        </p:txBody>
      </p:sp>
      <p:sp>
        <p:nvSpPr>
          <p:cNvPr id="14346" name="文本框 14345"/>
          <p:cNvSpPr txBox="1"/>
          <p:nvPr/>
        </p:nvSpPr>
        <p:spPr>
          <a:xfrm>
            <a:off x="2779042" y="3587682"/>
            <a:ext cx="1605915" cy="457835"/>
          </a:xfrm>
          <a:prstGeom prst="rect">
            <a:avLst/>
          </a:prstGeom>
          <a:noFill/>
          <a:ln w="9525">
            <a:noFill/>
          </a:ln>
        </p:spPr>
        <p:txBody>
          <a:bodyPr>
            <a:spAutoFit/>
          </a:bodyPr>
          <a:lstStyle/>
          <a:p>
            <a:pPr lvl="0" algn="ctr">
              <a:spcBef>
                <a:spcPct val="50000"/>
              </a:spcBef>
            </a:pPr>
            <a:r>
              <a:rPr lang="en-US" altLang="zh-CN" sz="2400" b="1" dirty="0" err="1">
                <a:solidFill>
                  <a:schemeClr val="tx1"/>
                </a:solidFill>
                <a:latin typeface="Arial" panose="020B0604020202020204" pitchFamily="34" charset="0"/>
                <a:ea typeface="Arial" panose="020B0604020202020204" pitchFamily="34" charset="0"/>
              </a:rPr>
              <a:t>外部风险</a:t>
            </a:r>
            <a:endParaRPr lang="en-US" altLang="zh-CN" sz="2400" b="1" dirty="0">
              <a:solidFill>
                <a:schemeClr val="tx1"/>
              </a:solidFill>
              <a:latin typeface="Arial" panose="020B0604020202020204" pitchFamily="34" charset="0"/>
              <a:ea typeface="Arial" panose="020B0604020202020204" pitchFamily="34" charset="0"/>
            </a:endParaRPr>
          </a:p>
        </p:txBody>
      </p:sp>
      <p:grpSp>
        <p:nvGrpSpPr>
          <p:cNvPr id="14349" name="组合 14348"/>
          <p:cNvGrpSpPr/>
          <p:nvPr/>
        </p:nvGrpSpPr>
        <p:grpSpPr>
          <a:xfrm>
            <a:off x="4370987" y="2761547"/>
            <a:ext cx="3187700" cy="1256665"/>
            <a:chOff x="-815" y="0"/>
            <a:chExt cx="1613" cy="741"/>
          </a:xfrm>
        </p:grpSpPr>
        <p:sp>
          <p:nvSpPr>
            <p:cNvPr id="14350" name="圆角矩形 14349"/>
            <p:cNvSpPr/>
            <p:nvPr/>
          </p:nvSpPr>
          <p:spPr>
            <a:xfrm>
              <a:off x="-815" y="0"/>
              <a:ext cx="1613" cy="741"/>
            </a:xfrm>
            <a:prstGeom prst="roundRect">
              <a:avLst>
                <a:gd name="adj" fmla="val 11921"/>
              </a:avLst>
            </a:prstGeom>
            <a:gradFill rotWithShape="1">
              <a:gsLst>
                <a:gs pos="0">
                  <a:srgbClr val="7BBAE5"/>
                </a:gs>
                <a:gs pos="100000">
                  <a:srgbClr val="09499D"/>
                </a:gs>
              </a:gsLst>
              <a:lin ang="5400000" scaled="1"/>
              <a:tileRect/>
            </a:gradFill>
            <a:ln w="9525">
              <a:noFill/>
            </a:ln>
            <a:effectLst>
              <a:outerShdw dist="53882" dir="2699999" algn="ctr" rotWithShape="0">
                <a:srgbClr val="000000">
                  <a:alpha val="50000"/>
                </a:srgbClr>
              </a:outerShdw>
            </a:effectLst>
          </p:spPr>
          <p:txBody>
            <a:bodyPr/>
            <a:lstStyle/>
            <a:p>
              <a:endParaRPr lang="zh-CN" altLang="en-US"/>
            </a:p>
          </p:txBody>
        </p:sp>
        <p:sp>
          <p:nvSpPr>
            <p:cNvPr id="14351" name="未知"/>
            <p:cNvSpPr/>
            <p:nvPr/>
          </p:nvSpPr>
          <p:spPr>
            <a:xfrm>
              <a:off x="-808" y="0"/>
              <a:ext cx="397" cy="370"/>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60392"/>
                    <a:invGamma/>
                    <a:alpha val="100000"/>
                  </a:schemeClr>
                </a:gs>
                <a:gs pos="50000">
                  <a:schemeClr val="accent2">
                    <a:alpha val="0"/>
                  </a:schemeClr>
                </a:gs>
                <a:gs pos="100000">
                  <a:schemeClr val="accent2">
                    <a:gamma/>
                    <a:tint val="60392"/>
                    <a:invGamma/>
                    <a:alpha val="100000"/>
                  </a:schemeClr>
                </a:gs>
              </a:gsLst>
              <a:lin ang="2700000" scaled="1"/>
              <a:tileRect/>
            </a:gradFill>
            <a:ln w="9525">
              <a:noFill/>
            </a:ln>
          </p:spPr>
          <p:txBody>
            <a:bodyPr/>
            <a:lstStyle/>
            <a:p>
              <a:endParaRPr lang="zh-CN" altLang="en-US"/>
            </a:p>
          </p:txBody>
        </p:sp>
      </p:grpSp>
      <p:sp>
        <p:nvSpPr>
          <p:cNvPr id="14352" name="文本框 14351"/>
          <p:cNvSpPr txBox="1"/>
          <p:nvPr/>
        </p:nvSpPr>
        <p:spPr>
          <a:xfrm>
            <a:off x="4110637" y="3195887"/>
            <a:ext cx="3781425" cy="523220"/>
          </a:xfrm>
          <a:prstGeom prst="rect">
            <a:avLst/>
          </a:prstGeom>
          <a:noFill/>
          <a:ln w="9525">
            <a:noFill/>
          </a:ln>
        </p:spPr>
        <p:txBody>
          <a:bodyPr wrap="square">
            <a:spAutoFit/>
          </a:bodyPr>
          <a:lstStyle/>
          <a:p>
            <a:pPr lvl="0" algn="ctr">
              <a:spcBef>
                <a:spcPct val="50000"/>
              </a:spcBef>
            </a:pPr>
            <a:r>
              <a:rPr lang="en-US" altLang="zh-CN" sz="2800" b="1" dirty="0" err="1" smtClean="0">
                <a:solidFill>
                  <a:schemeClr val="bg1"/>
                </a:solidFill>
                <a:latin typeface="华文楷体" panose="02010600040101010101" pitchFamily="2" charset="-122"/>
                <a:ea typeface="华文楷体" panose="02010600040101010101" pitchFamily="2" charset="-122"/>
              </a:rPr>
              <a:t>企业环境风险</a:t>
            </a:r>
            <a:r>
              <a:rPr lang="en-US" altLang="zh-CN" sz="2800" b="1" dirty="0" smtClean="0">
                <a:solidFill>
                  <a:schemeClr val="bg1"/>
                </a:solidFill>
                <a:latin typeface="华文楷体" panose="02010600040101010101" pitchFamily="2" charset="-122"/>
                <a:ea typeface="华文楷体" panose="02010600040101010101" pitchFamily="2" charset="-122"/>
              </a:rPr>
              <a:t>/</a:t>
            </a:r>
            <a:r>
              <a:rPr lang="zh-CN" altLang="en-US" sz="2800" b="1" dirty="0" smtClean="0">
                <a:solidFill>
                  <a:schemeClr val="bg1"/>
                </a:solidFill>
                <a:latin typeface="华文楷体" panose="02010600040101010101" pitchFamily="2" charset="-122"/>
                <a:ea typeface="华文楷体" panose="02010600040101010101" pitchFamily="2" charset="-122"/>
              </a:rPr>
              <a:t>机遇</a:t>
            </a:r>
            <a:endParaRPr lang="en-US" altLang="zh-CN" sz="2800" b="1" dirty="0">
              <a:solidFill>
                <a:schemeClr val="bg1"/>
              </a:solidFill>
              <a:latin typeface="华文楷体" panose="02010600040101010101" pitchFamily="2" charset="-122"/>
              <a:ea typeface="华文楷体" panose="02010600040101010101" pitchFamily="2" charset="-122"/>
            </a:endParaRPr>
          </a:p>
        </p:txBody>
      </p:sp>
      <p:grpSp>
        <p:nvGrpSpPr>
          <p:cNvPr id="14353" name="组合 14352"/>
          <p:cNvGrpSpPr/>
          <p:nvPr/>
        </p:nvGrpSpPr>
        <p:grpSpPr>
          <a:xfrm>
            <a:off x="2185317" y="1549967"/>
            <a:ext cx="1396365" cy="1409700"/>
            <a:chOff x="0" y="0"/>
            <a:chExt cx="1042" cy="1019"/>
          </a:xfrm>
        </p:grpSpPr>
        <p:grpSp>
          <p:nvGrpSpPr>
            <p:cNvPr id="14354" name="组合 14353"/>
            <p:cNvGrpSpPr/>
            <p:nvPr/>
          </p:nvGrpSpPr>
          <p:grpSpPr>
            <a:xfrm>
              <a:off x="0" y="0"/>
              <a:ext cx="1042" cy="1019"/>
              <a:chOff x="0" y="0"/>
              <a:chExt cx="1042" cy="1019"/>
            </a:xfrm>
          </p:grpSpPr>
          <p:pic>
            <p:nvPicPr>
              <p:cNvPr id="14355" name="图片 14354" descr="circuler_1"/>
              <p:cNvPicPr>
                <a:picLocks noChangeAspect="1"/>
              </p:cNvPicPr>
              <p:nvPr/>
            </p:nvPicPr>
            <p:blipFill>
              <a:blip r:embed="rId13"/>
              <a:stretch>
                <a:fillRect/>
              </a:stretch>
            </p:blipFill>
            <p:spPr>
              <a:xfrm>
                <a:off x="0" y="0"/>
                <a:ext cx="1042" cy="1016"/>
              </a:xfrm>
              <a:prstGeom prst="rect">
                <a:avLst/>
              </a:prstGeom>
              <a:noFill/>
              <a:ln w="9525">
                <a:noFill/>
              </a:ln>
            </p:spPr>
          </p:pic>
          <p:sp>
            <p:nvSpPr>
              <p:cNvPr id="14356" name="椭圆 14355"/>
              <p:cNvSpPr/>
              <p:nvPr/>
            </p:nvSpPr>
            <p:spPr>
              <a:xfrm>
                <a:off x="0" y="0"/>
                <a:ext cx="1035" cy="1019"/>
              </a:xfrm>
              <a:prstGeom prst="ellipse">
                <a:avLst/>
              </a:prstGeom>
              <a:gradFill rotWithShape="1">
                <a:gsLst>
                  <a:gs pos="0">
                    <a:schemeClr val="accent4">
                      <a:lumMod val="40000"/>
                      <a:lumOff val="60000"/>
                    </a:schemeClr>
                  </a:gs>
                  <a:gs pos="50000">
                    <a:schemeClr val="accent4">
                      <a:lumMod val="75000"/>
                    </a:schemeClr>
                  </a:gs>
                  <a:gs pos="100000">
                    <a:schemeClr val="accent4">
                      <a:lumMod val="40000"/>
                      <a:lumOff val="60000"/>
                    </a:schemeClr>
                  </a:gs>
                </a:gsLst>
                <a:lin ang="5400000" scaled="1"/>
                <a:tileRect/>
              </a:gradFill>
              <a:ln w="9525">
                <a:noFill/>
              </a:ln>
            </p:spPr>
            <p:txBody>
              <a:bodyPr/>
              <a:lstStyle/>
              <a:p>
                <a:endParaRPr lang="zh-CN" altLang="en-US"/>
              </a:p>
            </p:txBody>
          </p:sp>
        </p:grpSp>
        <p:pic>
          <p:nvPicPr>
            <p:cNvPr id="14357" name="图片 14356" descr="Picture2"/>
            <p:cNvPicPr>
              <a:picLocks noChangeAspect="1"/>
            </p:cNvPicPr>
            <p:nvPr/>
          </p:nvPicPr>
          <p:blipFill>
            <a:blip r:embed="rId14"/>
            <a:stretch>
              <a:fillRect/>
            </a:stretch>
          </p:blipFill>
          <p:spPr>
            <a:xfrm>
              <a:off x="104" y="10"/>
              <a:ext cx="823" cy="360"/>
            </a:xfrm>
            <a:prstGeom prst="rect">
              <a:avLst/>
            </a:prstGeom>
            <a:noFill/>
            <a:ln w="9525">
              <a:noFill/>
            </a:ln>
          </p:spPr>
        </p:pic>
      </p:grpSp>
      <p:grpSp>
        <p:nvGrpSpPr>
          <p:cNvPr id="14358" name="组合 14357"/>
          <p:cNvGrpSpPr/>
          <p:nvPr/>
        </p:nvGrpSpPr>
        <p:grpSpPr>
          <a:xfrm>
            <a:off x="1180747" y="3199697"/>
            <a:ext cx="1396365" cy="1409700"/>
            <a:chOff x="0" y="0"/>
            <a:chExt cx="1042" cy="1019"/>
          </a:xfrm>
        </p:grpSpPr>
        <p:grpSp>
          <p:nvGrpSpPr>
            <p:cNvPr id="14359" name="组合 14358"/>
            <p:cNvGrpSpPr/>
            <p:nvPr/>
          </p:nvGrpSpPr>
          <p:grpSpPr>
            <a:xfrm>
              <a:off x="0" y="0"/>
              <a:ext cx="1042" cy="1019"/>
              <a:chOff x="0" y="0"/>
              <a:chExt cx="1042" cy="1019"/>
            </a:xfrm>
          </p:grpSpPr>
          <p:pic>
            <p:nvPicPr>
              <p:cNvPr id="14360" name="图片 14359" descr="circuler_1"/>
              <p:cNvPicPr>
                <a:picLocks noChangeAspect="1"/>
              </p:cNvPicPr>
              <p:nvPr/>
            </p:nvPicPr>
            <p:blipFill>
              <a:blip r:embed="rId13"/>
              <a:stretch>
                <a:fillRect/>
              </a:stretch>
            </p:blipFill>
            <p:spPr>
              <a:xfrm>
                <a:off x="0" y="0"/>
                <a:ext cx="1042" cy="1016"/>
              </a:xfrm>
              <a:prstGeom prst="rect">
                <a:avLst/>
              </a:prstGeom>
              <a:noFill/>
              <a:ln w="9525">
                <a:noFill/>
              </a:ln>
            </p:spPr>
          </p:pic>
          <p:sp>
            <p:nvSpPr>
              <p:cNvPr id="14361" name="椭圆 14360"/>
              <p:cNvSpPr/>
              <p:nvPr/>
            </p:nvSpPr>
            <p:spPr>
              <a:xfrm>
                <a:off x="0" y="0"/>
                <a:ext cx="1035" cy="1019"/>
              </a:xfrm>
              <a:prstGeom prst="ellipse">
                <a:avLst/>
              </a:prstGeom>
              <a:gradFill rotWithShape="1">
                <a:gsLst>
                  <a:gs pos="0">
                    <a:schemeClr val="accent4">
                      <a:lumMod val="40000"/>
                      <a:lumOff val="60000"/>
                    </a:schemeClr>
                  </a:gs>
                  <a:gs pos="50000">
                    <a:schemeClr val="accent4">
                      <a:lumMod val="75000"/>
                    </a:schemeClr>
                  </a:gs>
                  <a:gs pos="100000">
                    <a:schemeClr val="accent4">
                      <a:lumMod val="40000"/>
                      <a:lumOff val="60000"/>
                    </a:schemeClr>
                  </a:gs>
                </a:gsLst>
                <a:lin ang="5400000" scaled="1"/>
                <a:tileRect/>
              </a:gradFill>
              <a:ln w="9525">
                <a:noFill/>
              </a:ln>
            </p:spPr>
            <p:txBody>
              <a:bodyPr/>
              <a:lstStyle/>
              <a:p>
                <a:endParaRPr lang="zh-CN" altLang="en-US"/>
              </a:p>
            </p:txBody>
          </p:sp>
        </p:grpSp>
        <p:pic>
          <p:nvPicPr>
            <p:cNvPr id="14362" name="图片 14361" descr="Picture2"/>
            <p:cNvPicPr>
              <a:picLocks noChangeAspect="1"/>
            </p:cNvPicPr>
            <p:nvPr/>
          </p:nvPicPr>
          <p:blipFill>
            <a:blip r:embed="rId14"/>
            <a:stretch>
              <a:fillRect/>
            </a:stretch>
          </p:blipFill>
          <p:spPr>
            <a:xfrm>
              <a:off x="104" y="10"/>
              <a:ext cx="823" cy="360"/>
            </a:xfrm>
            <a:prstGeom prst="rect">
              <a:avLst/>
            </a:prstGeom>
            <a:noFill/>
            <a:ln w="9525">
              <a:noFill/>
            </a:ln>
          </p:spPr>
        </p:pic>
      </p:grpSp>
      <p:grpSp>
        <p:nvGrpSpPr>
          <p:cNvPr id="14363" name="组合 14362"/>
          <p:cNvGrpSpPr/>
          <p:nvPr/>
        </p:nvGrpSpPr>
        <p:grpSpPr>
          <a:xfrm>
            <a:off x="2185317" y="4757987"/>
            <a:ext cx="1396365" cy="1409700"/>
            <a:chOff x="0" y="0"/>
            <a:chExt cx="1042" cy="1019"/>
          </a:xfrm>
        </p:grpSpPr>
        <p:grpSp>
          <p:nvGrpSpPr>
            <p:cNvPr id="14364" name="组合 14363"/>
            <p:cNvGrpSpPr/>
            <p:nvPr/>
          </p:nvGrpSpPr>
          <p:grpSpPr>
            <a:xfrm>
              <a:off x="0" y="0"/>
              <a:ext cx="1042" cy="1019"/>
              <a:chOff x="0" y="0"/>
              <a:chExt cx="1042" cy="1019"/>
            </a:xfrm>
          </p:grpSpPr>
          <p:pic>
            <p:nvPicPr>
              <p:cNvPr id="14365" name="图片 14364" descr="circuler_1"/>
              <p:cNvPicPr>
                <a:picLocks noChangeAspect="1"/>
              </p:cNvPicPr>
              <p:nvPr/>
            </p:nvPicPr>
            <p:blipFill>
              <a:blip r:embed="rId13"/>
              <a:stretch>
                <a:fillRect/>
              </a:stretch>
            </p:blipFill>
            <p:spPr>
              <a:xfrm>
                <a:off x="0" y="0"/>
                <a:ext cx="1042" cy="1016"/>
              </a:xfrm>
              <a:prstGeom prst="rect">
                <a:avLst/>
              </a:prstGeom>
              <a:noFill/>
              <a:ln w="9525">
                <a:noFill/>
              </a:ln>
            </p:spPr>
          </p:pic>
          <p:sp>
            <p:nvSpPr>
              <p:cNvPr id="14366" name="椭圆 14365"/>
              <p:cNvSpPr/>
              <p:nvPr/>
            </p:nvSpPr>
            <p:spPr>
              <a:xfrm>
                <a:off x="0" y="0"/>
                <a:ext cx="1035" cy="1019"/>
              </a:xfrm>
              <a:prstGeom prst="ellipse">
                <a:avLst/>
              </a:prstGeom>
              <a:gradFill rotWithShape="1">
                <a:gsLst>
                  <a:gs pos="0">
                    <a:schemeClr val="accent4">
                      <a:lumMod val="40000"/>
                      <a:lumOff val="60000"/>
                    </a:schemeClr>
                  </a:gs>
                  <a:gs pos="50000">
                    <a:schemeClr val="accent4">
                      <a:lumMod val="75000"/>
                    </a:schemeClr>
                  </a:gs>
                  <a:gs pos="100000">
                    <a:schemeClr val="accent4">
                      <a:lumMod val="40000"/>
                      <a:lumOff val="60000"/>
                    </a:schemeClr>
                  </a:gs>
                </a:gsLst>
                <a:lin ang="5400000" scaled="1"/>
                <a:tileRect/>
              </a:gradFill>
              <a:ln w="9525">
                <a:noFill/>
              </a:ln>
            </p:spPr>
            <p:txBody>
              <a:bodyPr/>
              <a:lstStyle/>
              <a:p>
                <a:endParaRPr lang="zh-CN" altLang="en-US"/>
              </a:p>
            </p:txBody>
          </p:sp>
        </p:grpSp>
        <p:pic>
          <p:nvPicPr>
            <p:cNvPr id="14367" name="图片 14366" descr="Picture2"/>
            <p:cNvPicPr>
              <a:picLocks noChangeAspect="1"/>
            </p:cNvPicPr>
            <p:nvPr/>
          </p:nvPicPr>
          <p:blipFill>
            <a:blip r:embed="rId14"/>
            <a:stretch>
              <a:fillRect/>
            </a:stretch>
          </p:blipFill>
          <p:spPr>
            <a:xfrm>
              <a:off x="104" y="10"/>
              <a:ext cx="823" cy="360"/>
            </a:xfrm>
            <a:prstGeom prst="rect">
              <a:avLst/>
            </a:prstGeom>
            <a:noFill/>
            <a:ln w="9525">
              <a:noFill/>
            </a:ln>
          </p:spPr>
        </p:pic>
      </p:grpSp>
      <p:sp>
        <p:nvSpPr>
          <p:cNvPr id="14368" name="文本框 14367"/>
          <p:cNvSpPr txBox="1"/>
          <p:nvPr/>
        </p:nvSpPr>
        <p:spPr>
          <a:xfrm>
            <a:off x="2260882" y="1917632"/>
            <a:ext cx="1237615" cy="646331"/>
          </a:xfrm>
          <a:prstGeom prst="rect">
            <a:avLst/>
          </a:prstGeom>
          <a:noFill/>
          <a:ln w="9525">
            <a:noFill/>
          </a:ln>
        </p:spPr>
        <p:txBody>
          <a:bodyPr>
            <a:spAutoFit/>
          </a:bodyPr>
          <a:lstStyle/>
          <a:p>
            <a:pPr lvl="0" algn="ctr">
              <a:spcBef>
                <a:spcPct val="50000"/>
              </a:spcBef>
            </a:pPr>
            <a:r>
              <a:rPr lang="en-US" altLang="zh-CN" b="1" dirty="0" err="1" smtClean="0">
                <a:solidFill>
                  <a:srgbClr val="F8F8F8"/>
                </a:solidFill>
                <a:latin typeface="Arial" panose="020B0604020202020204" pitchFamily="34" charset="0"/>
                <a:ea typeface="Arial" panose="020B0604020202020204" pitchFamily="34" charset="0"/>
              </a:rPr>
              <a:t>环保</a:t>
            </a:r>
            <a:r>
              <a:rPr lang="zh-CN" altLang="en-US" b="1" dirty="0" smtClean="0">
                <a:solidFill>
                  <a:srgbClr val="F8F8F8"/>
                </a:solidFill>
                <a:latin typeface="Arial" panose="020B0604020202020204" pitchFamily="34" charset="0"/>
                <a:ea typeface="Arial" panose="020B0604020202020204" pitchFamily="34" charset="0"/>
              </a:rPr>
              <a:t>政策标准趋严</a:t>
            </a:r>
            <a:endParaRPr lang="en-US" altLang="zh-CN" b="1" dirty="0">
              <a:solidFill>
                <a:srgbClr val="F8F8F8"/>
              </a:solidFill>
              <a:latin typeface="Arial" panose="020B0604020202020204" pitchFamily="34" charset="0"/>
              <a:ea typeface="Arial" panose="020B0604020202020204" pitchFamily="34" charset="0"/>
            </a:endParaRPr>
          </a:p>
        </p:txBody>
      </p:sp>
      <p:sp>
        <p:nvSpPr>
          <p:cNvPr id="14369" name="文本框 14368"/>
          <p:cNvSpPr txBox="1"/>
          <p:nvPr/>
        </p:nvSpPr>
        <p:spPr>
          <a:xfrm>
            <a:off x="1229007" y="3587682"/>
            <a:ext cx="1237615" cy="640080"/>
          </a:xfrm>
          <a:prstGeom prst="rect">
            <a:avLst/>
          </a:prstGeom>
          <a:noFill/>
          <a:ln w="9525">
            <a:noFill/>
          </a:ln>
        </p:spPr>
        <p:txBody>
          <a:bodyPr>
            <a:spAutoFit/>
          </a:bodyPr>
          <a:lstStyle/>
          <a:p>
            <a:pPr lvl="0" algn="ctr">
              <a:spcBef>
                <a:spcPct val="50000"/>
              </a:spcBef>
            </a:pPr>
            <a:r>
              <a:rPr lang="en-US" altLang="zh-CN" b="1">
                <a:solidFill>
                  <a:srgbClr val="F8F8F8"/>
                </a:solidFill>
                <a:latin typeface="Arial" panose="020B0604020202020204" pitchFamily="34" charset="0"/>
                <a:ea typeface="Arial" panose="020B0604020202020204" pitchFamily="34" charset="0"/>
              </a:rPr>
              <a:t>产业政策变化</a:t>
            </a:r>
          </a:p>
        </p:txBody>
      </p:sp>
      <p:sp>
        <p:nvSpPr>
          <p:cNvPr id="14370" name="文本框 14369"/>
          <p:cNvSpPr txBox="1"/>
          <p:nvPr/>
        </p:nvSpPr>
        <p:spPr>
          <a:xfrm>
            <a:off x="2265327" y="5109777"/>
            <a:ext cx="1237615" cy="640080"/>
          </a:xfrm>
          <a:prstGeom prst="rect">
            <a:avLst/>
          </a:prstGeom>
          <a:noFill/>
          <a:ln w="9525">
            <a:noFill/>
          </a:ln>
        </p:spPr>
        <p:txBody>
          <a:bodyPr>
            <a:spAutoFit/>
          </a:bodyPr>
          <a:lstStyle/>
          <a:p>
            <a:pPr lvl="0" algn="ctr">
              <a:spcBef>
                <a:spcPct val="50000"/>
              </a:spcBef>
            </a:pPr>
            <a:r>
              <a:rPr lang="en-US" altLang="zh-CN" b="1">
                <a:solidFill>
                  <a:srgbClr val="F8F8F8"/>
                </a:solidFill>
                <a:latin typeface="Arial" panose="020B0604020202020204" pitchFamily="34" charset="0"/>
                <a:ea typeface="Arial" panose="020B0604020202020204" pitchFamily="34" charset="0"/>
              </a:rPr>
              <a:t>工艺设备更新换代</a:t>
            </a:r>
          </a:p>
        </p:txBody>
      </p:sp>
      <p:grpSp>
        <p:nvGrpSpPr>
          <p:cNvPr id="14371" name="组合 14370"/>
          <p:cNvGrpSpPr/>
          <p:nvPr/>
        </p:nvGrpSpPr>
        <p:grpSpPr>
          <a:xfrm>
            <a:off x="8158762" y="1549967"/>
            <a:ext cx="1396365" cy="1409700"/>
            <a:chOff x="0" y="0"/>
            <a:chExt cx="1042" cy="1019"/>
          </a:xfrm>
        </p:grpSpPr>
        <p:grpSp>
          <p:nvGrpSpPr>
            <p:cNvPr id="14372" name="组合 14371"/>
            <p:cNvGrpSpPr/>
            <p:nvPr/>
          </p:nvGrpSpPr>
          <p:grpSpPr>
            <a:xfrm>
              <a:off x="0" y="0"/>
              <a:ext cx="1042" cy="1019"/>
              <a:chOff x="0" y="0"/>
              <a:chExt cx="1042" cy="1019"/>
            </a:xfrm>
          </p:grpSpPr>
          <p:pic>
            <p:nvPicPr>
              <p:cNvPr id="14373" name="图片 14372" descr="circuler_1"/>
              <p:cNvPicPr>
                <a:picLocks noChangeAspect="1"/>
              </p:cNvPicPr>
              <p:nvPr/>
            </p:nvPicPr>
            <p:blipFill>
              <a:blip r:embed="rId13"/>
              <a:stretch>
                <a:fillRect/>
              </a:stretch>
            </p:blipFill>
            <p:spPr>
              <a:xfrm>
                <a:off x="0" y="0"/>
                <a:ext cx="1042" cy="1016"/>
              </a:xfrm>
              <a:prstGeom prst="rect">
                <a:avLst/>
              </a:prstGeom>
              <a:noFill/>
              <a:ln w="9525">
                <a:noFill/>
              </a:ln>
            </p:spPr>
          </p:pic>
          <p:sp>
            <p:nvSpPr>
              <p:cNvPr id="14374" name="椭圆 14373"/>
              <p:cNvSpPr/>
              <p:nvPr/>
            </p:nvSpPr>
            <p:spPr>
              <a:xfrm>
                <a:off x="0" y="0"/>
                <a:ext cx="1035" cy="1019"/>
              </a:xfrm>
              <a:prstGeom prst="ellipse">
                <a:avLst/>
              </a:prstGeom>
              <a:gradFill rotWithShape="1">
                <a:gsLst>
                  <a:gs pos="0">
                    <a:schemeClr val="accent2">
                      <a:alpha val="54999"/>
                    </a:schemeClr>
                  </a:gs>
                  <a:gs pos="50000">
                    <a:schemeClr val="accent2">
                      <a:gamma/>
                      <a:shade val="66275"/>
                      <a:invGamma/>
                      <a:alpha val="89999"/>
                    </a:schemeClr>
                  </a:gs>
                  <a:gs pos="100000">
                    <a:schemeClr val="accent2">
                      <a:alpha val="54999"/>
                    </a:schemeClr>
                  </a:gs>
                </a:gsLst>
                <a:lin ang="5400000" scaled="1"/>
                <a:tileRect/>
              </a:gradFill>
              <a:ln w="9525">
                <a:noFill/>
              </a:ln>
            </p:spPr>
            <p:txBody>
              <a:bodyPr/>
              <a:lstStyle/>
              <a:p>
                <a:endParaRPr lang="zh-CN" altLang="en-US"/>
              </a:p>
            </p:txBody>
          </p:sp>
        </p:grpSp>
        <p:pic>
          <p:nvPicPr>
            <p:cNvPr id="14375" name="图片 14374" descr="Picture2"/>
            <p:cNvPicPr>
              <a:picLocks noChangeAspect="1"/>
            </p:cNvPicPr>
            <p:nvPr/>
          </p:nvPicPr>
          <p:blipFill>
            <a:blip r:embed="rId14"/>
            <a:stretch>
              <a:fillRect/>
            </a:stretch>
          </p:blipFill>
          <p:spPr>
            <a:xfrm>
              <a:off x="104" y="10"/>
              <a:ext cx="823" cy="360"/>
            </a:xfrm>
            <a:prstGeom prst="rect">
              <a:avLst/>
            </a:prstGeom>
            <a:noFill/>
            <a:ln w="9525">
              <a:noFill/>
            </a:ln>
          </p:spPr>
        </p:pic>
      </p:grpSp>
      <p:sp>
        <p:nvSpPr>
          <p:cNvPr id="14376" name="文本框 14375"/>
          <p:cNvSpPr txBox="1"/>
          <p:nvPr/>
        </p:nvSpPr>
        <p:spPr>
          <a:xfrm>
            <a:off x="8234327" y="1917632"/>
            <a:ext cx="1237615" cy="640080"/>
          </a:xfrm>
          <a:prstGeom prst="rect">
            <a:avLst/>
          </a:prstGeom>
          <a:noFill/>
          <a:ln w="9525">
            <a:noFill/>
          </a:ln>
        </p:spPr>
        <p:txBody>
          <a:bodyPr>
            <a:spAutoFit/>
          </a:bodyPr>
          <a:lstStyle/>
          <a:p>
            <a:pPr lvl="0" algn="ctr">
              <a:spcBef>
                <a:spcPct val="50000"/>
              </a:spcBef>
            </a:pPr>
            <a:r>
              <a:rPr lang="en-US" altLang="zh-CN" b="1" dirty="0" err="1">
                <a:solidFill>
                  <a:srgbClr val="F8F8F8"/>
                </a:solidFill>
                <a:latin typeface="Arial" panose="020B0604020202020204" pitchFamily="34" charset="0"/>
                <a:ea typeface="Arial" panose="020B0604020202020204" pitchFamily="34" charset="0"/>
              </a:rPr>
              <a:t>工艺技术水平</a:t>
            </a:r>
            <a:endParaRPr lang="en-US" altLang="zh-CN" b="1" dirty="0">
              <a:solidFill>
                <a:srgbClr val="F8F8F8"/>
              </a:solidFill>
              <a:latin typeface="Arial" panose="020B0604020202020204" pitchFamily="34" charset="0"/>
              <a:ea typeface="Arial" panose="020B0604020202020204" pitchFamily="34" charset="0"/>
            </a:endParaRPr>
          </a:p>
        </p:txBody>
      </p:sp>
      <p:grpSp>
        <p:nvGrpSpPr>
          <p:cNvPr id="14377" name="组合 14376"/>
          <p:cNvGrpSpPr/>
          <p:nvPr/>
        </p:nvGrpSpPr>
        <p:grpSpPr>
          <a:xfrm>
            <a:off x="9202702" y="3199697"/>
            <a:ext cx="1396365" cy="1409700"/>
            <a:chOff x="0" y="0"/>
            <a:chExt cx="1042" cy="1019"/>
          </a:xfrm>
        </p:grpSpPr>
        <p:grpSp>
          <p:nvGrpSpPr>
            <p:cNvPr id="14378" name="组合 14377"/>
            <p:cNvGrpSpPr/>
            <p:nvPr/>
          </p:nvGrpSpPr>
          <p:grpSpPr>
            <a:xfrm>
              <a:off x="0" y="0"/>
              <a:ext cx="1042" cy="1019"/>
              <a:chOff x="0" y="0"/>
              <a:chExt cx="1042" cy="1019"/>
            </a:xfrm>
          </p:grpSpPr>
          <p:pic>
            <p:nvPicPr>
              <p:cNvPr id="14379" name="图片 14378" descr="circuler_1"/>
              <p:cNvPicPr>
                <a:picLocks noChangeAspect="1"/>
              </p:cNvPicPr>
              <p:nvPr/>
            </p:nvPicPr>
            <p:blipFill>
              <a:blip r:embed="rId13"/>
              <a:stretch>
                <a:fillRect/>
              </a:stretch>
            </p:blipFill>
            <p:spPr>
              <a:xfrm>
                <a:off x="0" y="0"/>
                <a:ext cx="1042" cy="1016"/>
              </a:xfrm>
              <a:prstGeom prst="rect">
                <a:avLst/>
              </a:prstGeom>
              <a:noFill/>
              <a:ln w="9525">
                <a:noFill/>
              </a:ln>
            </p:spPr>
          </p:pic>
          <p:sp>
            <p:nvSpPr>
              <p:cNvPr id="14380" name="椭圆 14379"/>
              <p:cNvSpPr/>
              <p:nvPr/>
            </p:nvSpPr>
            <p:spPr>
              <a:xfrm>
                <a:off x="0" y="0"/>
                <a:ext cx="1035" cy="1019"/>
              </a:xfrm>
              <a:prstGeom prst="ellipse">
                <a:avLst/>
              </a:prstGeom>
              <a:gradFill rotWithShape="1">
                <a:gsLst>
                  <a:gs pos="0">
                    <a:schemeClr val="accent2">
                      <a:alpha val="54999"/>
                    </a:schemeClr>
                  </a:gs>
                  <a:gs pos="50000">
                    <a:schemeClr val="accent2">
                      <a:gamma/>
                      <a:shade val="66275"/>
                      <a:invGamma/>
                      <a:alpha val="89999"/>
                    </a:schemeClr>
                  </a:gs>
                  <a:gs pos="100000">
                    <a:schemeClr val="accent2">
                      <a:alpha val="54999"/>
                    </a:schemeClr>
                  </a:gs>
                </a:gsLst>
                <a:lin ang="5400000" scaled="1"/>
                <a:tileRect/>
              </a:gradFill>
              <a:ln w="9525">
                <a:noFill/>
              </a:ln>
            </p:spPr>
            <p:txBody>
              <a:bodyPr/>
              <a:lstStyle/>
              <a:p>
                <a:endParaRPr lang="zh-CN" altLang="en-US"/>
              </a:p>
            </p:txBody>
          </p:sp>
        </p:grpSp>
        <p:pic>
          <p:nvPicPr>
            <p:cNvPr id="14381" name="图片 14380" descr="Picture2"/>
            <p:cNvPicPr>
              <a:picLocks noChangeAspect="1"/>
            </p:cNvPicPr>
            <p:nvPr/>
          </p:nvPicPr>
          <p:blipFill>
            <a:blip r:embed="rId14"/>
            <a:stretch>
              <a:fillRect/>
            </a:stretch>
          </p:blipFill>
          <p:spPr>
            <a:xfrm>
              <a:off x="104" y="10"/>
              <a:ext cx="823" cy="360"/>
            </a:xfrm>
            <a:prstGeom prst="rect">
              <a:avLst/>
            </a:prstGeom>
            <a:noFill/>
            <a:ln w="9525">
              <a:noFill/>
            </a:ln>
          </p:spPr>
        </p:pic>
      </p:grpSp>
      <p:sp>
        <p:nvSpPr>
          <p:cNvPr id="14382" name="文本框 14381"/>
          <p:cNvSpPr txBox="1"/>
          <p:nvPr/>
        </p:nvSpPr>
        <p:spPr>
          <a:xfrm>
            <a:off x="9250962" y="3587682"/>
            <a:ext cx="1237615" cy="640080"/>
          </a:xfrm>
          <a:prstGeom prst="rect">
            <a:avLst/>
          </a:prstGeom>
          <a:noFill/>
          <a:ln w="9525">
            <a:noFill/>
          </a:ln>
        </p:spPr>
        <p:txBody>
          <a:bodyPr>
            <a:spAutoFit/>
          </a:bodyPr>
          <a:lstStyle/>
          <a:p>
            <a:pPr lvl="0" algn="ctr">
              <a:spcBef>
                <a:spcPct val="50000"/>
              </a:spcBef>
            </a:pPr>
            <a:r>
              <a:rPr lang="en-US" altLang="zh-CN" b="1">
                <a:solidFill>
                  <a:srgbClr val="F8F8F8"/>
                </a:solidFill>
                <a:latin typeface="Arial" panose="020B0604020202020204" pitchFamily="34" charset="0"/>
                <a:ea typeface="Arial" panose="020B0604020202020204" pitchFamily="34" charset="0"/>
              </a:rPr>
              <a:t>事故应急处理</a:t>
            </a:r>
          </a:p>
        </p:txBody>
      </p:sp>
      <p:grpSp>
        <p:nvGrpSpPr>
          <p:cNvPr id="14383" name="组合 14382"/>
          <p:cNvGrpSpPr/>
          <p:nvPr/>
        </p:nvGrpSpPr>
        <p:grpSpPr>
          <a:xfrm>
            <a:off x="8158762" y="4737667"/>
            <a:ext cx="1396365" cy="1407795"/>
            <a:chOff x="0" y="0"/>
            <a:chExt cx="1042" cy="1019"/>
          </a:xfrm>
        </p:grpSpPr>
        <p:grpSp>
          <p:nvGrpSpPr>
            <p:cNvPr id="14384" name="组合 14383"/>
            <p:cNvGrpSpPr/>
            <p:nvPr/>
          </p:nvGrpSpPr>
          <p:grpSpPr>
            <a:xfrm>
              <a:off x="0" y="0"/>
              <a:ext cx="1042" cy="1019"/>
              <a:chOff x="0" y="0"/>
              <a:chExt cx="1042" cy="1019"/>
            </a:xfrm>
          </p:grpSpPr>
          <p:pic>
            <p:nvPicPr>
              <p:cNvPr id="14385" name="图片 14384" descr="circuler_1"/>
              <p:cNvPicPr>
                <a:picLocks noChangeAspect="1"/>
              </p:cNvPicPr>
              <p:nvPr/>
            </p:nvPicPr>
            <p:blipFill>
              <a:blip r:embed="rId13"/>
              <a:stretch>
                <a:fillRect/>
              </a:stretch>
            </p:blipFill>
            <p:spPr>
              <a:xfrm>
                <a:off x="0" y="0"/>
                <a:ext cx="1042" cy="1016"/>
              </a:xfrm>
              <a:prstGeom prst="rect">
                <a:avLst/>
              </a:prstGeom>
              <a:noFill/>
              <a:ln w="9525">
                <a:noFill/>
              </a:ln>
            </p:spPr>
          </p:pic>
          <p:sp>
            <p:nvSpPr>
              <p:cNvPr id="14386" name="椭圆 14385"/>
              <p:cNvSpPr/>
              <p:nvPr/>
            </p:nvSpPr>
            <p:spPr>
              <a:xfrm>
                <a:off x="0" y="0"/>
                <a:ext cx="1035" cy="1019"/>
              </a:xfrm>
              <a:prstGeom prst="ellipse">
                <a:avLst/>
              </a:prstGeom>
              <a:gradFill rotWithShape="1">
                <a:gsLst>
                  <a:gs pos="0">
                    <a:schemeClr val="accent2">
                      <a:alpha val="54999"/>
                    </a:schemeClr>
                  </a:gs>
                  <a:gs pos="50000">
                    <a:schemeClr val="accent2">
                      <a:gamma/>
                      <a:shade val="66275"/>
                      <a:invGamma/>
                      <a:alpha val="89999"/>
                    </a:schemeClr>
                  </a:gs>
                  <a:gs pos="100000">
                    <a:schemeClr val="accent2">
                      <a:alpha val="54999"/>
                    </a:schemeClr>
                  </a:gs>
                </a:gsLst>
                <a:lin ang="5400000" scaled="1"/>
                <a:tileRect/>
              </a:gradFill>
              <a:ln w="9525">
                <a:noFill/>
              </a:ln>
            </p:spPr>
            <p:txBody>
              <a:bodyPr/>
              <a:lstStyle/>
              <a:p>
                <a:endParaRPr lang="zh-CN" altLang="en-US"/>
              </a:p>
            </p:txBody>
          </p:sp>
        </p:grpSp>
        <p:pic>
          <p:nvPicPr>
            <p:cNvPr id="14387" name="图片 14386" descr="Picture2"/>
            <p:cNvPicPr>
              <a:picLocks noChangeAspect="1"/>
            </p:cNvPicPr>
            <p:nvPr/>
          </p:nvPicPr>
          <p:blipFill>
            <a:blip r:embed="rId14"/>
            <a:stretch>
              <a:fillRect/>
            </a:stretch>
          </p:blipFill>
          <p:spPr>
            <a:xfrm>
              <a:off x="104" y="10"/>
              <a:ext cx="823" cy="360"/>
            </a:xfrm>
            <a:prstGeom prst="rect">
              <a:avLst/>
            </a:prstGeom>
            <a:noFill/>
            <a:ln w="9525">
              <a:noFill/>
            </a:ln>
          </p:spPr>
        </p:pic>
      </p:grpSp>
      <p:sp>
        <p:nvSpPr>
          <p:cNvPr id="14388" name="文本框 14387"/>
          <p:cNvSpPr txBox="1"/>
          <p:nvPr/>
        </p:nvSpPr>
        <p:spPr>
          <a:xfrm>
            <a:off x="8230517" y="5245667"/>
            <a:ext cx="1237615" cy="365760"/>
          </a:xfrm>
          <a:prstGeom prst="rect">
            <a:avLst/>
          </a:prstGeom>
          <a:noFill/>
          <a:ln w="9525">
            <a:noFill/>
          </a:ln>
        </p:spPr>
        <p:txBody>
          <a:bodyPr>
            <a:spAutoFit/>
          </a:bodyPr>
          <a:lstStyle/>
          <a:p>
            <a:pPr lvl="0" algn="ctr">
              <a:spcBef>
                <a:spcPct val="50000"/>
              </a:spcBef>
            </a:pPr>
            <a:r>
              <a:rPr lang="en-US" altLang="zh-CN" b="1" dirty="0" err="1">
                <a:solidFill>
                  <a:srgbClr val="F8F8F8"/>
                </a:solidFill>
                <a:latin typeface="Arial" panose="020B0604020202020204" pitchFamily="34" charset="0"/>
                <a:ea typeface="Arial" panose="020B0604020202020204" pitchFamily="34" charset="0"/>
              </a:rPr>
              <a:t>环境管理</a:t>
            </a:r>
            <a:endParaRPr lang="en-US" altLang="zh-CN" b="1" dirty="0">
              <a:solidFill>
                <a:srgbClr val="F8F8F8"/>
              </a:solidFill>
              <a:latin typeface="Arial" panose="020B0604020202020204" pitchFamily="34" charset="0"/>
              <a:ea typeface="Arial" panose="020B0604020202020204" pitchFamily="34" charset="0"/>
            </a:endParaRPr>
          </a:p>
        </p:txBody>
      </p:sp>
      <p:sp>
        <p:nvSpPr>
          <p:cNvPr id="2" name="文本框 1"/>
          <p:cNvSpPr txBox="1"/>
          <p:nvPr/>
        </p:nvSpPr>
        <p:spPr>
          <a:xfrm>
            <a:off x="7558686" y="3560349"/>
            <a:ext cx="1606045" cy="457972"/>
          </a:xfrm>
          <a:prstGeom prst="rect">
            <a:avLst/>
          </a:prstGeom>
          <a:noFill/>
          <a:ln w="9525">
            <a:noFill/>
          </a:ln>
        </p:spPr>
        <p:txBody>
          <a:bodyPr>
            <a:spAutoFit/>
          </a:bodyPr>
          <a:lstStyle/>
          <a:p>
            <a:pPr lvl="0" algn="ctr">
              <a:spcBef>
                <a:spcPct val="50000"/>
              </a:spcBef>
            </a:pPr>
            <a:r>
              <a:rPr lang="en-US" altLang="zh-CN" sz="2400" b="1">
                <a:solidFill>
                  <a:schemeClr val="tx1"/>
                </a:solidFill>
                <a:latin typeface="Arial" panose="020B0604020202020204" pitchFamily="34" charset="0"/>
                <a:ea typeface="Arial" panose="020B0604020202020204" pitchFamily="34" charset="0"/>
              </a:rPr>
              <a:t>内部风险</a:t>
            </a:r>
          </a:p>
        </p:txBody>
      </p:sp>
      <p:sp>
        <p:nvSpPr>
          <p:cNvPr id="3" name="燕尾形 2"/>
          <p:cNvSpPr/>
          <p:nvPr>
            <p:custDataLst>
              <p:tags r:id="rId2"/>
            </p:custDataLst>
          </p:nvPr>
        </p:nvSpPr>
        <p:spPr>
          <a:xfrm rot="5400000">
            <a:off x="5767823" y="4486548"/>
            <a:ext cx="339453" cy="339453"/>
          </a:xfrm>
          <a:prstGeom prst="chevron">
            <a:avLst/>
          </a:prstGeom>
          <a:solidFill>
            <a:srgbClr val="296AB7"/>
          </a:solidFill>
          <a:ln>
            <a:noFill/>
          </a:ln>
        </p:spPr>
        <p:style>
          <a:lnRef idx="2">
            <a:srgbClr val="83B40D">
              <a:shade val="50000"/>
            </a:srgbClr>
          </a:lnRef>
          <a:fillRef idx="1">
            <a:srgbClr val="83B40D"/>
          </a:fillRef>
          <a:effectRef idx="0">
            <a:srgbClr val="83B40D"/>
          </a:effectRef>
          <a:fontRef idx="minor">
            <a:srgbClr val="FFFFFF"/>
          </a:fontRef>
        </p:style>
        <p:txBody>
          <a:bodyPr rtlCol="0" anchor="ctr"/>
          <a:lstStyle/>
          <a:p>
            <a:pPr algn="ctr"/>
            <a:endParaRPr lang="zh-CN" altLang="en-US">
              <a:solidFill>
                <a:srgbClr val="3F4143"/>
              </a:solidFill>
            </a:endParaRPr>
          </a:p>
        </p:txBody>
      </p:sp>
      <p:sp>
        <p:nvSpPr>
          <p:cNvPr id="4" name="燕尾形 3"/>
          <p:cNvSpPr/>
          <p:nvPr>
            <p:custDataLst>
              <p:tags r:id="rId3"/>
            </p:custDataLst>
          </p:nvPr>
        </p:nvSpPr>
        <p:spPr>
          <a:xfrm rot="5400000">
            <a:off x="5767823" y="4826273"/>
            <a:ext cx="339453" cy="339453"/>
          </a:xfrm>
          <a:prstGeom prst="chevron">
            <a:avLst/>
          </a:prstGeom>
          <a:solidFill>
            <a:srgbClr val="296AB7"/>
          </a:solidFill>
          <a:ln>
            <a:noFill/>
          </a:ln>
        </p:spPr>
        <p:style>
          <a:lnRef idx="2">
            <a:srgbClr val="83B40D">
              <a:shade val="50000"/>
            </a:srgbClr>
          </a:lnRef>
          <a:fillRef idx="1">
            <a:srgbClr val="83B40D"/>
          </a:fillRef>
          <a:effectRef idx="0">
            <a:srgbClr val="83B40D"/>
          </a:effectRef>
          <a:fontRef idx="minor">
            <a:srgbClr val="FFFFFF"/>
          </a:fontRef>
        </p:style>
        <p:txBody>
          <a:bodyPr rtlCol="0" anchor="ctr"/>
          <a:lstStyle/>
          <a:p>
            <a:pPr algn="ctr"/>
            <a:endParaRPr lang="zh-CN" altLang="en-US">
              <a:solidFill>
                <a:srgbClr val="3F4143"/>
              </a:solidFill>
            </a:endParaRPr>
          </a:p>
        </p:txBody>
      </p:sp>
      <p:sp>
        <p:nvSpPr>
          <p:cNvPr id="5" name="燕尾形 4"/>
          <p:cNvSpPr/>
          <p:nvPr>
            <p:custDataLst>
              <p:tags r:id="rId4"/>
            </p:custDataLst>
          </p:nvPr>
        </p:nvSpPr>
        <p:spPr>
          <a:xfrm rot="5400000">
            <a:off x="5767823" y="5165998"/>
            <a:ext cx="339453" cy="339453"/>
          </a:xfrm>
          <a:prstGeom prst="chevron">
            <a:avLst/>
          </a:prstGeom>
          <a:solidFill>
            <a:srgbClr val="296AB7"/>
          </a:solidFill>
          <a:ln>
            <a:noFill/>
          </a:ln>
        </p:spPr>
        <p:style>
          <a:lnRef idx="2">
            <a:srgbClr val="83B40D">
              <a:shade val="50000"/>
            </a:srgbClr>
          </a:lnRef>
          <a:fillRef idx="1">
            <a:srgbClr val="83B40D"/>
          </a:fillRef>
          <a:effectRef idx="0">
            <a:srgbClr val="83B40D"/>
          </a:effectRef>
          <a:fontRef idx="minor">
            <a:srgbClr val="FFFFFF"/>
          </a:fontRef>
        </p:style>
        <p:txBody>
          <a:bodyPr rtlCol="0" anchor="ctr"/>
          <a:lstStyle/>
          <a:p>
            <a:pPr algn="ctr"/>
            <a:endParaRPr lang="zh-CN" altLang="en-US">
              <a:solidFill>
                <a:srgbClr val="3F4143"/>
              </a:solidFill>
            </a:endParaRPr>
          </a:p>
        </p:txBody>
      </p:sp>
      <p:sp>
        <p:nvSpPr>
          <p:cNvPr id="7" name="燕尾形 6"/>
          <p:cNvSpPr/>
          <p:nvPr>
            <p:custDataLst>
              <p:tags r:id="rId5"/>
            </p:custDataLst>
          </p:nvPr>
        </p:nvSpPr>
        <p:spPr>
          <a:xfrm rot="5400000">
            <a:off x="5768458" y="4146823"/>
            <a:ext cx="339453" cy="339453"/>
          </a:xfrm>
          <a:prstGeom prst="chevron">
            <a:avLst/>
          </a:prstGeom>
          <a:solidFill>
            <a:srgbClr val="296AB7"/>
          </a:solidFill>
          <a:ln>
            <a:noFill/>
          </a:ln>
        </p:spPr>
        <p:style>
          <a:lnRef idx="2">
            <a:srgbClr val="83B40D">
              <a:shade val="50000"/>
            </a:srgbClr>
          </a:lnRef>
          <a:fillRef idx="1">
            <a:srgbClr val="83B40D"/>
          </a:fillRef>
          <a:effectRef idx="0">
            <a:srgbClr val="83B40D"/>
          </a:effectRef>
          <a:fontRef idx="minor">
            <a:srgbClr val="FFFFFF"/>
          </a:fontRef>
        </p:style>
        <p:txBody>
          <a:bodyPr rtlCol="0" anchor="ctr"/>
          <a:lstStyle/>
          <a:p>
            <a:pPr algn="ctr"/>
            <a:endParaRPr lang="zh-CN" altLang="en-US">
              <a:solidFill>
                <a:srgbClr val="3F4143"/>
              </a:solidFill>
            </a:endParaRPr>
          </a:p>
        </p:txBody>
      </p:sp>
      <p:grpSp>
        <p:nvGrpSpPr>
          <p:cNvPr id="8" name="组合 7"/>
          <p:cNvGrpSpPr/>
          <p:nvPr/>
        </p:nvGrpSpPr>
        <p:grpSpPr>
          <a:xfrm>
            <a:off x="4390672" y="5478684"/>
            <a:ext cx="3168014" cy="1038710"/>
            <a:chOff x="-815" y="0"/>
            <a:chExt cx="1613" cy="741"/>
          </a:xfrm>
        </p:grpSpPr>
        <p:sp>
          <p:nvSpPr>
            <p:cNvPr id="9" name="圆角矩形 8"/>
            <p:cNvSpPr/>
            <p:nvPr/>
          </p:nvSpPr>
          <p:spPr>
            <a:xfrm>
              <a:off x="-815" y="0"/>
              <a:ext cx="1613" cy="741"/>
            </a:xfrm>
            <a:prstGeom prst="roundRect">
              <a:avLst>
                <a:gd name="adj" fmla="val 11921"/>
              </a:avLst>
            </a:prstGeom>
            <a:gradFill rotWithShape="1">
              <a:gsLst>
                <a:gs pos="0">
                  <a:srgbClr val="7BBAE5"/>
                </a:gs>
                <a:gs pos="100000">
                  <a:srgbClr val="09499D"/>
                </a:gs>
              </a:gsLst>
              <a:lin ang="5400000" scaled="1"/>
              <a:tileRect/>
            </a:gradFill>
            <a:ln w="9525">
              <a:noFill/>
            </a:ln>
            <a:effectLst>
              <a:outerShdw dist="53882" dir="2699999" algn="ctr" rotWithShape="0">
                <a:srgbClr val="000000">
                  <a:alpha val="50000"/>
                </a:srgbClr>
              </a:outerShdw>
            </a:effectLst>
          </p:spPr>
          <p:txBody>
            <a:bodyPr/>
            <a:lstStyle/>
            <a:p>
              <a:endParaRPr lang="zh-CN" altLang="en-US"/>
            </a:p>
          </p:txBody>
        </p:sp>
        <p:sp>
          <p:nvSpPr>
            <p:cNvPr id="10" name="未知"/>
            <p:cNvSpPr/>
            <p:nvPr/>
          </p:nvSpPr>
          <p:spPr>
            <a:xfrm>
              <a:off x="-808" y="0"/>
              <a:ext cx="397" cy="370"/>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60392"/>
                    <a:invGamma/>
                    <a:alpha val="100000"/>
                  </a:schemeClr>
                </a:gs>
                <a:gs pos="50000">
                  <a:schemeClr val="accent2">
                    <a:alpha val="0"/>
                  </a:schemeClr>
                </a:gs>
                <a:gs pos="100000">
                  <a:schemeClr val="accent2">
                    <a:gamma/>
                    <a:tint val="60392"/>
                    <a:invGamma/>
                    <a:alpha val="100000"/>
                  </a:schemeClr>
                </a:gs>
              </a:gsLst>
              <a:lin ang="2700000" scaled="1"/>
              <a:tileRect/>
            </a:gradFill>
            <a:ln w="9525">
              <a:noFill/>
            </a:ln>
          </p:spPr>
          <p:txBody>
            <a:bodyPr/>
            <a:lstStyle/>
            <a:p>
              <a:endParaRPr lang="zh-CN" altLang="en-US"/>
            </a:p>
          </p:txBody>
        </p:sp>
      </p:grpSp>
      <p:sp>
        <p:nvSpPr>
          <p:cNvPr id="11" name="文本框 10"/>
          <p:cNvSpPr txBox="1"/>
          <p:nvPr/>
        </p:nvSpPr>
        <p:spPr>
          <a:xfrm>
            <a:off x="4562756" y="5714800"/>
            <a:ext cx="2823845" cy="579120"/>
          </a:xfrm>
          <a:prstGeom prst="rect">
            <a:avLst/>
          </a:prstGeom>
          <a:noFill/>
          <a:ln w="9525">
            <a:noFill/>
          </a:ln>
        </p:spPr>
        <p:txBody>
          <a:bodyPr wrap="square">
            <a:spAutoFit/>
          </a:bodyPr>
          <a:lstStyle/>
          <a:p>
            <a:pPr lvl="0" algn="ctr">
              <a:spcBef>
                <a:spcPct val="50000"/>
              </a:spcBef>
            </a:pPr>
            <a:r>
              <a:rPr lang="en-US" altLang="zh-CN" sz="3200" b="1" dirty="0" err="1" smtClean="0">
                <a:solidFill>
                  <a:schemeClr val="bg1"/>
                </a:solidFill>
                <a:latin typeface="华文楷体" panose="02010600040101010101" pitchFamily="2" charset="-122"/>
                <a:ea typeface="华文楷体" panose="02010600040101010101" pitchFamily="2" charset="-122"/>
              </a:rPr>
              <a:t>企业财务</a:t>
            </a:r>
            <a:r>
              <a:rPr lang="zh-CN" altLang="en-US" sz="3200" b="1" dirty="0" smtClean="0">
                <a:solidFill>
                  <a:schemeClr val="bg1"/>
                </a:solidFill>
                <a:latin typeface="华文楷体" panose="02010600040101010101" pitchFamily="2" charset="-122"/>
                <a:ea typeface="华文楷体" panose="02010600040101010101" pitchFamily="2" charset="-122"/>
              </a:rPr>
              <a:t>风险</a:t>
            </a:r>
            <a:endParaRPr lang="en-US" altLang="zh-CN" sz="3200" b="1" dirty="0">
              <a:solidFill>
                <a:schemeClr val="bg1"/>
              </a:solidFill>
              <a:latin typeface="华文楷体" panose="02010600040101010101" pitchFamily="2" charset="-122"/>
              <a:ea typeface="华文楷体" panose="02010600040101010101" pitchFamily="2" charset="-122"/>
            </a:endParaRPr>
          </a:p>
        </p:txBody>
      </p:sp>
      <p:sp>
        <p:nvSpPr>
          <p:cNvPr id="55" name="燕尾形 54"/>
          <p:cNvSpPr/>
          <p:nvPr>
            <p:custDataLst>
              <p:tags r:id="rId6"/>
            </p:custDataLst>
          </p:nvPr>
        </p:nvSpPr>
        <p:spPr>
          <a:xfrm rot="16200000">
            <a:off x="5768402" y="2405817"/>
            <a:ext cx="339453" cy="339453"/>
          </a:xfrm>
          <a:prstGeom prst="chevron">
            <a:avLst/>
          </a:prstGeom>
          <a:solidFill>
            <a:srgbClr val="296AB7"/>
          </a:solidFill>
          <a:ln>
            <a:noFill/>
          </a:ln>
        </p:spPr>
        <p:style>
          <a:lnRef idx="2">
            <a:srgbClr val="83B40D">
              <a:shade val="50000"/>
            </a:srgbClr>
          </a:lnRef>
          <a:fillRef idx="1">
            <a:srgbClr val="83B40D"/>
          </a:fillRef>
          <a:effectRef idx="0">
            <a:srgbClr val="83B40D"/>
          </a:effectRef>
          <a:fontRef idx="minor">
            <a:srgbClr val="FFFFFF"/>
          </a:fontRef>
        </p:style>
        <p:txBody>
          <a:bodyPr rtlCol="0" anchor="ctr"/>
          <a:lstStyle/>
          <a:p>
            <a:pPr algn="ctr"/>
            <a:endParaRPr lang="zh-CN" altLang="en-US">
              <a:solidFill>
                <a:srgbClr val="3F4143"/>
              </a:solidFill>
            </a:endParaRPr>
          </a:p>
        </p:txBody>
      </p:sp>
      <p:sp>
        <p:nvSpPr>
          <p:cNvPr id="56" name="燕尾形 55"/>
          <p:cNvSpPr/>
          <p:nvPr>
            <p:custDataLst>
              <p:tags r:id="rId7"/>
            </p:custDataLst>
          </p:nvPr>
        </p:nvSpPr>
        <p:spPr>
          <a:xfrm rot="16200000">
            <a:off x="5778380" y="2088464"/>
            <a:ext cx="339453" cy="339453"/>
          </a:xfrm>
          <a:prstGeom prst="chevron">
            <a:avLst/>
          </a:prstGeom>
          <a:solidFill>
            <a:srgbClr val="296AB7"/>
          </a:solidFill>
          <a:ln>
            <a:noFill/>
          </a:ln>
        </p:spPr>
        <p:style>
          <a:lnRef idx="2">
            <a:srgbClr val="83B40D">
              <a:shade val="50000"/>
            </a:srgbClr>
          </a:lnRef>
          <a:fillRef idx="1">
            <a:srgbClr val="83B40D"/>
          </a:fillRef>
          <a:effectRef idx="0">
            <a:srgbClr val="83B40D"/>
          </a:effectRef>
          <a:fontRef idx="minor">
            <a:srgbClr val="FFFFFF"/>
          </a:fontRef>
        </p:style>
        <p:txBody>
          <a:bodyPr rtlCol="0" anchor="ctr"/>
          <a:lstStyle/>
          <a:p>
            <a:pPr algn="ctr"/>
            <a:endParaRPr lang="zh-CN" altLang="en-US">
              <a:solidFill>
                <a:srgbClr val="3F4143"/>
              </a:solidFill>
            </a:endParaRPr>
          </a:p>
        </p:txBody>
      </p:sp>
      <p:sp>
        <p:nvSpPr>
          <p:cNvPr id="57" name="燕尾形 56"/>
          <p:cNvSpPr/>
          <p:nvPr>
            <p:custDataLst>
              <p:tags r:id="rId8"/>
            </p:custDataLst>
          </p:nvPr>
        </p:nvSpPr>
        <p:spPr>
          <a:xfrm rot="16200000">
            <a:off x="5774064" y="1771111"/>
            <a:ext cx="339453" cy="339453"/>
          </a:xfrm>
          <a:prstGeom prst="chevron">
            <a:avLst/>
          </a:prstGeom>
          <a:solidFill>
            <a:srgbClr val="296AB7"/>
          </a:solidFill>
          <a:ln>
            <a:noFill/>
          </a:ln>
        </p:spPr>
        <p:style>
          <a:lnRef idx="2">
            <a:srgbClr val="83B40D">
              <a:shade val="50000"/>
            </a:srgbClr>
          </a:lnRef>
          <a:fillRef idx="1">
            <a:srgbClr val="83B40D"/>
          </a:fillRef>
          <a:effectRef idx="0">
            <a:srgbClr val="83B40D"/>
          </a:effectRef>
          <a:fontRef idx="minor">
            <a:srgbClr val="FFFFFF"/>
          </a:fontRef>
        </p:style>
        <p:txBody>
          <a:bodyPr rtlCol="0" anchor="ctr"/>
          <a:lstStyle/>
          <a:p>
            <a:pPr algn="ctr"/>
            <a:endParaRPr lang="zh-CN" altLang="en-US">
              <a:solidFill>
                <a:srgbClr val="3F4143"/>
              </a:solidFill>
            </a:endParaRPr>
          </a:p>
        </p:txBody>
      </p:sp>
      <p:grpSp>
        <p:nvGrpSpPr>
          <p:cNvPr id="63" name="组合 62"/>
          <p:cNvGrpSpPr/>
          <p:nvPr/>
        </p:nvGrpSpPr>
        <p:grpSpPr>
          <a:xfrm>
            <a:off x="4286215" y="438871"/>
            <a:ext cx="3168014" cy="1038710"/>
            <a:chOff x="-815" y="0"/>
            <a:chExt cx="1613" cy="741"/>
          </a:xfrm>
        </p:grpSpPr>
        <p:sp>
          <p:nvSpPr>
            <p:cNvPr id="64" name="圆角矩形 63"/>
            <p:cNvSpPr/>
            <p:nvPr/>
          </p:nvSpPr>
          <p:spPr>
            <a:xfrm>
              <a:off x="-815" y="0"/>
              <a:ext cx="1613" cy="741"/>
            </a:xfrm>
            <a:prstGeom prst="roundRect">
              <a:avLst>
                <a:gd name="adj" fmla="val 11921"/>
              </a:avLst>
            </a:prstGeom>
            <a:gradFill rotWithShape="1">
              <a:gsLst>
                <a:gs pos="0">
                  <a:srgbClr val="7BBAE5"/>
                </a:gs>
                <a:gs pos="100000">
                  <a:srgbClr val="09499D"/>
                </a:gs>
              </a:gsLst>
              <a:lin ang="5400000" scaled="1"/>
              <a:tileRect/>
            </a:gradFill>
            <a:ln w="9525">
              <a:noFill/>
            </a:ln>
            <a:effectLst>
              <a:outerShdw dist="53882" dir="2699999" algn="ctr" rotWithShape="0">
                <a:srgbClr val="000000">
                  <a:alpha val="50000"/>
                </a:srgbClr>
              </a:outerShdw>
            </a:effectLst>
          </p:spPr>
          <p:txBody>
            <a:bodyPr/>
            <a:lstStyle/>
            <a:p>
              <a:endParaRPr lang="zh-CN" altLang="en-US"/>
            </a:p>
          </p:txBody>
        </p:sp>
        <p:sp>
          <p:nvSpPr>
            <p:cNvPr id="65" name="未知"/>
            <p:cNvSpPr/>
            <p:nvPr/>
          </p:nvSpPr>
          <p:spPr>
            <a:xfrm>
              <a:off x="-808" y="0"/>
              <a:ext cx="397" cy="370"/>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60392"/>
                    <a:invGamma/>
                    <a:alpha val="100000"/>
                  </a:schemeClr>
                </a:gs>
                <a:gs pos="50000">
                  <a:schemeClr val="accent2">
                    <a:alpha val="0"/>
                  </a:schemeClr>
                </a:gs>
                <a:gs pos="100000">
                  <a:schemeClr val="accent2">
                    <a:gamma/>
                    <a:tint val="60392"/>
                    <a:invGamma/>
                    <a:alpha val="100000"/>
                  </a:schemeClr>
                </a:gs>
              </a:gsLst>
              <a:lin ang="2700000" scaled="1"/>
              <a:tileRect/>
            </a:gradFill>
            <a:ln w="9525">
              <a:noFill/>
            </a:ln>
          </p:spPr>
          <p:txBody>
            <a:bodyPr/>
            <a:lstStyle/>
            <a:p>
              <a:endParaRPr lang="zh-CN" altLang="en-US"/>
            </a:p>
          </p:txBody>
        </p:sp>
      </p:grpSp>
      <p:sp>
        <p:nvSpPr>
          <p:cNvPr id="66" name="文本框 65"/>
          <p:cNvSpPr txBox="1"/>
          <p:nvPr/>
        </p:nvSpPr>
        <p:spPr>
          <a:xfrm>
            <a:off x="4458299" y="701283"/>
            <a:ext cx="2823845" cy="579120"/>
          </a:xfrm>
          <a:prstGeom prst="rect">
            <a:avLst/>
          </a:prstGeom>
          <a:noFill/>
          <a:ln w="9525">
            <a:noFill/>
          </a:ln>
        </p:spPr>
        <p:txBody>
          <a:bodyPr wrap="square">
            <a:spAutoFit/>
          </a:bodyPr>
          <a:lstStyle/>
          <a:p>
            <a:pPr lvl="0" algn="ctr">
              <a:spcBef>
                <a:spcPct val="50000"/>
              </a:spcBef>
            </a:pPr>
            <a:r>
              <a:rPr lang="zh-CN" altLang="en-US" sz="3200" b="1" dirty="0" smtClean="0">
                <a:solidFill>
                  <a:schemeClr val="bg1"/>
                </a:solidFill>
                <a:latin typeface="华文楷体" panose="02010600040101010101" pitchFamily="2" charset="-122"/>
                <a:ea typeface="华文楷体" panose="02010600040101010101" pitchFamily="2" charset="-122"/>
              </a:rPr>
              <a:t>绿色金融支持</a:t>
            </a:r>
            <a:endParaRPr lang="en-US" altLang="zh-CN" sz="3200" b="1" dirty="0">
              <a:solidFill>
                <a:schemeClr val="bg1"/>
              </a:solidFill>
              <a:latin typeface="华文楷体" panose="02010600040101010101" pitchFamily="2" charset="-122"/>
              <a:ea typeface="华文楷体" panose="02010600040101010101" pitchFamily="2" charset="-122"/>
            </a:endParaRPr>
          </a:p>
        </p:txBody>
      </p:sp>
      <p:sp>
        <p:nvSpPr>
          <p:cNvPr id="67" name="燕尾形 66"/>
          <p:cNvSpPr/>
          <p:nvPr>
            <p:custDataLst>
              <p:tags r:id="rId9"/>
            </p:custDataLst>
          </p:nvPr>
        </p:nvSpPr>
        <p:spPr>
          <a:xfrm rot="16200000">
            <a:off x="5765605" y="1471897"/>
            <a:ext cx="339453" cy="339453"/>
          </a:xfrm>
          <a:prstGeom prst="chevron">
            <a:avLst/>
          </a:prstGeom>
          <a:solidFill>
            <a:srgbClr val="296AB7"/>
          </a:solidFill>
          <a:ln>
            <a:noFill/>
          </a:ln>
        </p:spPr>
        <p:style>
          <a:lnRef idx="2">
            <a:srgbClr val="83B40D">
              <a:shade val="50000"/>
            </a:srgbClr>
          </a:lnRef>
          <a:fillRef idx="1">
            <a:srgbClr val="83B40D"/>
          </a:fillRef>
          <a:effectRef idx="0">
            <a:srgbClr val="83B40D"/>
          </a:effectRef>
          <a:fontRef idx="minor">
            <a:srgbClr val="FFFFFF"/>
          </a:fontRef>
        </p:style>
        <p:txBody>
          <a:bodyPr rtlCol="0" anchor="ctr"/>
          <a:lstStyle/>
          <a:p>
            <a:pPr algn="ctr"/>
            <a:endParaRPr lang="zh-CN" altLang="en-US">
              <a:solidFill>
                <a:srgbClr val="3F4143"/>
              </a:solidFill>
            </a:endParaRPr>
          </a:p>
        </p:txBody>
      </p:sp>
      <p:sp>
        <p:nvSpPr>
          <p:cNvPr id="13" name="矩形 12"/>
          <p:cNvSpPr/>
          <p:nvPr/>
        </p:nvSpPr>
        <p:spPr>
          <a:xfrm>
            <a:off x="4694164" y="5056422"/>
            <a:ext cx="1270673" cy="369332"/>
          </a:xfrm>
          <a:prstGeom prst="rect">
            <a:avLst/>
          </a:prstGeom>
        </p:spPr>
        <p:txBody>
          <a:bodyPr wrap="square">
            <a:spAutoFit/>
          </a:bodyPr>
          <a:lstStyle/>
          <a:p>
            <a:r>
              <a:rPr lang="zh-CN" altLang="en-US" b="1" dirty="0" smtClean="0">
                <a:solidFill>
                  <a:srgbClr val="FF0000"/>
                </a:solidFill>
              </a:rPr>
              <a:t>应对不力</a:t>
            </a:r>
            <a:endParaRPr lang="zh-CN" altLang="en-US" b="1" dirty="0">
              <a:solidFill>
                <a:srgbClr val="FF0000"/>
              </a:solidFill>
            </a:endParaRPr>
          </a:p>
        </p:txBody>
      </p:sp>
      <p:sp>
        <p:nvSpPr>
          <p:cNvPr id="68" name="矩形 67"/>
          <p:cNvSpPr/>
          <p:nvPr/>
        </p:nvSpPr>
        <p:spPr>
          <a:xfrm>
            <a:off x="4694164" y="1731359"/>
            <a:ext cx="1270673" cy="369332"/>
          </a:xfrm>
          <a:prstGeom prst="rect">
            <a:avLst/>
          </a:prstGeom>
        </p:spPr>
        <p:txBody>
          <a:bodyPr wrap="square">
            <a:spAutoFit/>
          </a:bodyPr>
          <a:lstStyle/>
          <a:p>
            <a:r>
              <a:rPr lang="zh-CN" altLang="en-US" b="1" dirty="0" smtClean="0">
                <a:solidFill>
                  <a:srgbClr val="00B050"/>
                </a:solidFill>
              </a:rPr>
              <a:t>节能减排</a:t>
            </a:r>
            <a:endParaRPr lang="zh-CN" altLang="en-US" b="1" dirty="0">
              <a:solidFill>
                <a:srgbClr val="00B050"/>
              </a:solidFill>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11"/>
          <p:cNvPicPr>
            <a:picLocks noChangeAspect="1"/>
          </p:cNvPicPr>
          <p:nvPr/>
        </p:nvPicPr>
        <p:blipFill>
          <a:blip r:embed="rId8"/>
          <a:stretch>
            <a:fillRect/>
          </a:stretch>
        </p:blipFill>
        <p:spPr>
          <a:xfrm>
            <a:off x="8590280" y="6327775"/>
            <a:ext cx="3136900" cy="387350"/>
          </a:xfrm>
          <a:prstGeom prst="rect">
            <a:avLst/>
          </a:prstGeom>
        </p:spPr>
      </p:pic>
      <p:sp>
        <p:nvSpPr>
          <p:cNvPr id="24" name="L 形 15"/>
          <p:cNvSpPr/>
          <p:nvPr>
            <p:custDataLst>
              <p:tags r:id="rId2"/>
            </p:custDataLst>
          </p:nvPr>
        </p:nvSpPr>
        <p:spPr bwMode="auto">
          <a:xfrm rot="5400000">
            <a:off x="1330064" y="1207213"/>
            <a:ext cx="342900" cy="342900"/>
          </a:xfrm>
          <a:custGeom>
            <a:avLst/>
            <a:gdLst>
              <a:gd name="T0" fmla="*/ 0 w 342900"/>
              <a:gd name="T1" fmla="*/ 0 h 342900"/>
              <a:gd name="T2" fmla="*/ 114299 w 342900"/>
              <a:gd name="T3" fmla="*/ 0 h 342900"/>
              <a:gd name="T4" fmla="*/ 114299 w 342900"/>
              <a:gd name="T5" fmla="*/ 228601 h 342900"/>
              <a:gd name="T6" fmla="*/ 342900 w 342900"/>
              <a:gd name="T7" fmla="*/ 228601 h 342900"/>
              <a:gd name="T8" fmla="*/ 342900 w 342900"/>
              <a:gd name="T9" fmla="*/ 342900 h 342900"/>
              <a:gd name="T10" fmla="*/ 0 w 342900"/>
              <a:gd name="T11" fmla="*/ 342900 h 342900"/>
              <a:gd name="T12" fmla="*/ 0 w 342900"/>
              <a:gd name="T13" fmla="*/ 0 h 3429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900" h="342900">
                <a:moveTo>
                  <a:pt x="0" y="0"/>
                </a:moveTo>
                <a:lnTo>
                  <a:pt x="114299" y="0"/>
                </a:lnTo>
                <a:lnTo>
                  <a:pt x="114299" y="228601"/>
                </a:lnTo>
                <a:lnTo>
                  <a:pt x="342900" y="228601"/>
                </a:lnTo>
                <a:lnTo>
                  <a:pt x="342900" y="342900"/>
                </a:lnTo>
                <a:lnTo>
                  <a:pt x="0" y="3429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ormAutofit fontScale="97500" lnSpcReduction="10000"/>
          </a:bodyPr>
          <a:lstStyle/>
          <a:p>
            <a:endParaRPr lang="zh-CN" altLang="en-US"/>
          </a:p>
        </p:txBody>
      </p:sp>
      <p:sp>
        <p:nvSpPr>
          <p:cNvPr id="25" name="文本框 24"/>
          <p:cNvSpPr txBox="1"/>
          <p:nvPr/>
        </p:nvSpPr>
        <p:spPr>
          <a:xfrm>
            <a:off x="1391341" y="1315799"/>
            <a:ext cx="9847790" cy="1532727"/>
          </a:xfrm>
          <a:prstGeom prst="rect">
            <a:avLst/>
          </a:prstGeom>
          <a:noFill/>
        </p:spPr>
        <p:txBody>
          <a:bodyPr wrap="square" rtlCol="0">
            <a:spAutoFit/>
          </a:bodyPr>
          <a:lstStyle/>
          <a:p>
            <a:pPr algn="just">
              <a:lnSpc>
                <a:spcPct val="130000"/>
              </a:lnSpc>
            </a:pPr>
            <a:r>
              <a:rPr lang="zh-CN" altLang="en-US" sz="2400" b="1" dirty="0">
                <a:latin typeface="华文楷体" panose="02010600040101010101" pitchFamily="2" charset="-122"/>
                <a:ea typeface="华文楷体" panose="02010600040101010101" pitchFamily="2" charset="-122"/>
              </a:rPr>
              <a:t>人民银行等七</a:t>
            </a:r>
            <a:r>
              <a:rPr lang="zh-CN" altLang="en-US" sz="2400" b="1" dirty="0" smtClean="0">
                <a:latin typeface="华文楷体" panose="02010600040101010101" pitchFamily="2" charset="-122"/>
                <a:ea typeface="华文楷体" panose="02010600040101010101" pitchFamily="2" charset="-122"/>
              </a:rPr>
              <a:t>部委</a:t>
            </a:r>
            <a:r>
              <a:rPr lang="en-US" altLang="zh-CN" sz="2400" b="1" dirty="0" smtClean="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关于构建绿色金融体系的指导意见</a:t>
            </a:r>
            <a:r>
              <a:rPr lang="en-US"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a:t>
            </a:r>
            <a:endParaRPr lang="en-US" altLang="zh-CN" sz="2400" b="1" dirty="0" smtClean="0">
              <a:latin typeface="华文楷体" panose="02010600040101010101" pitchFamily="2" charset="-122"/>
              <a:ea typeface="华文楷体" panose="02010600040101010101" pitchFamily="2" charset="-122"/>
            </a:endParaRPr>
          </a:p>
          <a:p>
            <a:pPr algn="just">
              <a:lnSpc>
                <a:spcPct val="130000"/>
              </a:lnSpc>
            </a:pPr>
            <a:r>
              <a:rPr lang="zh-CN" altLang="en-US" sz="2400" dirty="0" smtClean="0">
                <a:latin typeface="华文楷体" panose="02010600040101010101" pitchFamily="2" charset="-122"/>
                <a:ea typeface="华文楷体" panose="02010600040101010101" pitchFamily="2" charset="-122"/>
              </a:rPr>
              <a:t>构建</a:t>
            </a:r>
            <a:r>
              <a:rPr lang="zh-CN" altLang="en-US" sz="2400" dirty="0">
                <a:latin typeface="华文楷体" panose="02010600040101010101" pitchFamily="2" charset="-122"/>
                <a:ea typeface="华文楷体" panose="02010600040101010101" pitchFamily="2" charset="-122"/>
              </a:rPr>
              <a:t>绿色金融体系的主要目的是动员和激励更多社会资本投入到绿色产业，同时更有效地抑制污染性投资</a:t>
            </a:r>
            <a:r>
              <a:rPr lang="zh-CN" altLang="en-US" sz="2400" dirty="0" smtClean="0">
                <a:latin typeface="华文楷体" panose="02010600040101010101" pitchFamily="2" charset="-122"/>
                <a:ea typeface="华文楷体" panose="02010600040101010101" pitchFamily="2" charset="-122"/>
              </a:rPr>
              <a:t>。</a:t>
            </a:r>
          </a:p>
        </p:txBody>
      </p:sp>
      <p:sp>
        <p:nvSpPr>
          <p:cNvPr id="20" name="下箭头 19"/>
          <p:cNvSpPr/>
          <p:nvPr/>
        </p:nvSpPr>
        <p:spPr>
          <a:xfrm>
            <a:off x="5521912" y="2786380"/>
            <a:ext cx="195308" cy="71142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L 形 15"/>
          <p:cNvSpPr/>
          <p:nvPr>
            <p:custDataLst>
              <p:tags r:id="rId3"/>
            </p:custDataLst>
          </p:nvPr>
        </p:nvSpPr>
        <p:spPr bwMode="auto">
          <a:xfrm rot="5400000">
            <a:off x="1455831" y="3283527"/>
            <a:ext cx="342900" cy="342900"/>
          </a:xfrm>
          <a:custGeom>
            <a:avLst/>
            <a:gdLst>
              <a:gd name="T0" fmla="*/ 0 w 342900"/>
              <a:gd name="T1" fmla="*/ 0 h 342900"/>
              <a:gd name="T2" fmla="*/ 114299 w 342900"/>
              <a:gd name="T3" fmla="*/ 0 h 342900"/>
              <a:gd name="T4" fmla="*/ 114299 w 342900"/>
              <a:gd name="T5" fmla="*/ 228601 h 342900"/>
              <a:gd name="T6" fmla="*/ 342900 w 342900"/>
              <a:gd name="T7" fmla="*/ 228601 h 342900"/>
              <a:gd name="T8" fmla="*/ 342900 w 342900"/>
              <a:gd name="T9" fmla="*/ 342900 h 342900"/>
              <a:gd name="T10" fmla="*/ 0 w 342900"/>
              <a:gd name="T11" fmla="*/ 342900 h 342900"/>
              <a:gd name="T12" fmla="*/ 0 w 342900"/>
              <a:gd name="T13" fmla="*/ 0 h 3429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900" h="342900">
                <a:moveTo>
                  <a:pt x="0" y="0"/>
                </a:moveTo>
                <a:lnTo>
                  <a:pt x="114299" y="0"/>
                </a:lnTo>
                <a:lnTo>
                  <a:pt x="114299" y="228601"/>
                </a:lnTo>
                <a:lnTo>
                  <a:pt x="342900" y="228601"/>
                </a:lnTo>
                <a:lnTo>
                  <a:pt x="342900" y="342900"/>
                </a:lnTo>
                <a:lnTo>
                  <a:pt x="0" y="3429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ormAutofit fontScale="97500" lnSpcReduction="10000"/>
          </a:bodyPr>
          <a:lstStyle/>
          <a:p>
            <a:endParaRPr lang="zh-CN" altLang="en-US"/>
          </a:p>
        </p:txBody>
      </p:sp>
      <p:sp>
        <p:nvSpPr>
          <p:cNvPr id="28" name="文本框 27"/>
          <p:cNvSpPr txBox="1"/>
          <p:nvPr/>
        </p:nvSpPr>
        <p:spPr>
          <a:xfrm>
            <a:off x="1517108" y="3357346"/>
            <a:ext cx="9847790" cy="538161"/>
          </a:xfrm>
          <a:prstGeom prst="rect">
            <a:avLst/>
          </a:prstGeom>
          <a:noFill/>
        </p:spPr>
        <p:txBody>
          <a:bodyPr wrap="square" rtlCol="0">
            <a:spAutoFit/>
          </a:bodyPr>
          <a:lstStyle/>
          <a:p>
            <a:pPr algn="just">
              <a:lnSpc>
                <a:spcPct val="130000"/>
              </a:lnSpc>
            </a:pPr>
            <a:r>
              <a:rPr lang="zh-CN" altLang="en-US" sz="2400" dirty="0" smtClean="0">
                <a:latin typeface="华文楷体" panose="02010600040101010101" pitchFamily="2" charset="-122"/>
                <a:ea typeface="华文楷体" panose="02010600040101010101" pitchFamily="2" charset="-122"/>
              </a:rPr>
              <a:t>定义和识别绿色企业（项目）和非绿色企业（项目）</a:t>
            </a:r>
          </a:p>
        </p:txBody>
      </p:sp>
      <p:sp>
        <p:nvSpPr>
          <p:cNvPr id="29" name="下箭头 28"/>
          <p:cNvSpPr/>
          <p:nvPr/>
        </p:nvSpPr>
        <p:spPr>
          <a:xfrm>
            <a:off x="5529923" y="3905699"/>
            <a:ext cx="195308" cy="71142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L 形 15"/>
          <p:cNvSpPr/>
          <p:nvPr>
            <p:custDataLst>
              <p:tags r:id="rId4"/>
            </p:custDataLst>
          </p:nvPr>
        </p:nvSpPr>
        <p:spPr bwMode="auto">
          <a:xfrm rot="5400000">
            <a:off x="1455831" y="4435752"/>
            <a:ext cx="342900" cy="342900"/>
          </a:xfrm>
          <a:custGeom>
            <a:avLst/>
            <a:gdLst>
              <a:gd name="T0" fmla="*/ 0 w 342900"/>
              <a:gd name="T1" fmla="*/ 0 h 342900"/>
              <a:gd name="T2" fmla="*/ 114299 w 342900"/>
              <a:gd name="T3" fmla="*/ 0 h 342900"/>
              <a:gd name="T4" fmla="*/ 114299 w 342900"/>
              <a:gd name="T5" fmla="*/ 228601 h 342900"/>
              <a:gd name="T6" fmla="*/ 342900 w 342900"/>
              <a:gd name="T7" fmla="*/ 228601 h 342900"/>
              <a:gd name="T8" fmla="*/ 342900 w 342900"/>
              <a:gd name="T9" fmla="*/ 342900 h 342900"/>
              <a:gd name="T10" fmla="*/ 0 w 342900"/>
              <a:gd name="T11" fmla="*/ 342900 h 342900"/>
              <a:gd name="T12" fmla="*/ 0 w 342900"/>
              <a:gd name="T13" fmla="*/ 0 h 3429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900" h="342900">
                <a:moveTo>
                  <a:pt x="0" y="0"/>
                </a:moveTo>
                <a:lnTo>
                  <a:pt x="114299" y="0"/>
                </a:lnTo>
                <a:lnTo>
                  <a:pt x="114299" y="228601"/>
                </a:lnTo>
                <a:lnTo>
                  <a:pt x="342900" y="228601"/>
                </a:lnTo>
                <a:lnTo>
                  <a:pt x="342900" y="342900"/>
                </a:lnTo>
                <a:lnTo>
                  <a:pt x="0" y="3429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ormAutofit fontScale="97500" lnSpcReduction="10000"/>
          </a:bodyPr>
          <a:lstStyle/>
          <a:p>
            <a:endParaRPr lang="zh-CN" altLang="en-US"/>
          </a:p>
        </p:txBody>
      </p:sp>
      <p:sp>
        <p:nvSpPr>
          <p:cNvPr id="31" name="文本框 30"/>
          <p:cNvSpPr txBox="1"/>
          <p:nvPr/>
        </p:nvSpPr>
        <p:spPr>
          <a:xfrm>
            <a:off x="1517108" y="4546096"/>
            <a:ext cx="9847790" cy="572464"/>
          </a:xfrm>
          <a:prstGeom prst="rect">
            <a:avLst/>
          </a:prstGeom>
          <a:noFill/>
        </p:spPr>
        <p:txBody>
          <a:bodyPr wrap="square" rtlCol="0">
            <a:spAutoFit/>
          </a:bodyPr>
          <a:lstStyle/>
          <a:p>
            <a:pPr algn="just">
              <a:lnSpc>
                <a:spcPct val="130000"/>
              </a:lnSpc>
            </a:pPr>
            <a:r>
              <a:rPr lang="zh-CN" altLang="en-US" sz="2400" dirty="0" smtClean="0">
                <a:latin typeface="华文楷体" panose="02010600040101010101" pitchFamily="2" charset="-122"/>
                <a:ea typeface="华文楷体" panose="02010600040101010101" pitchFamily="2" charset="-122"/>
              </a:rPr>
              <a:t>企业环境信息不对称；金融机构环境分析能力不足</a:t>
            </a:r>
          </a:p>
        </p:txBody>
      </p:sp>
      <p:sp>
        <p:nvSpPr>
          <p:cNvPr id="32" name="L 形 15"/>
          <p:cNvSpPr/>
          <p:nvPr>
            <p:custDataLst>
              <p:tags r:id="rId5"/>
            </p:custDataLst>
          </p:nvPr>
        </p:nvSpPr>
        <p:spPr bwMode="auto">
          <a:xfrm rot="5400000">
            <a:off x="1478517" y="5513539"/>
            <a:ext cx="342900" cy="342900"/>
          </a:xfrm>
          <a:custGeom>
            <a:avLst/>
            <a:gdLst>
              <a:gd name="T0" fmla="*/ 0 w 342900"/>
              <a:gd name="T1" fmla="*/ 0 h 342900"/>
              <a:gd name="T2" fmla="*/ 114299 w 342900"/>
              <a:gd name="T3" fmla="*/ 0 h 342900"/>
              <a:gd name="T4" fmla="*/ 114299 w 342900"/>
              <a:gd name="T5" fmla="*/ 228601 h 342900"/>
              <a:gd name="T6" fmla="*/ 342900 w 342900"/>
              <a:gd name="T7" fmla="*/ 228601 h 342900"/>
              <a:gd name="T8" fmla="*/ 342900 w 342900"/>
              <a:gd name="T9" fmla="*/ 342900 h 342900"/>
              <a:gd name="T10" fmla="*/ 0 w 342900"/>
              <a:gd name="T11" fmla="*/ 342900 h 342900"/>
              <a:gd name="T12" fmla="*/ 0 w 342900"/>
              <a:gd name="T13" fmla="*/ 0 h 3429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900" h="342900">
                <a:moveTo>
                  <a:pt x="0" y="0"/>
                </a:moveTo>
                <a:lnTo>
                  <a:pt x="114299" y="0"/>
                </a:lnTo>
                <a:lnTo>
                  <a:pt x="114299" y="228601"/>
                </a:lnTo>
                <a:lnTo>
                  <a:pt x="342900" y="228601"/>
                </a:lnTo>
                <a:lnTo>
                  <a:pt x="342900" y="342900"/>
                </a:lnTo>
                <a:lnTo>
                  <a:pt x="0" y="3429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ormAutofit fontScale="97500" lnSpcReduction="10000"/>
          </a:bodyPr>
          <a:lstStyle/>
          <a:p>
            <a:endParaRPr lang="zh-CN" altLang="en-US"/>
          </a:p>
        </p:txBody>
      </p:sp>
      <p:sp>
        <p:nvSpPr>
          <p:cNvPr id="33" name="文本框 32"/>
          <p:cNvSpPr txBox="1"/>
          <p:nvPr/>
        </p:nvSpPr>
        <p:spPr>
          <a:xfrm>
            <a:off x="1539794" y="5620142"/>
            <a:ext cx="9847790" cy="572464"/>
          </a:xfrm>
          <a:prstGeom prst="rect">
            <a:avLst/>
          </a:prstGeom>
          <a:noFill/>
        </p:spPr>
        <p:txBody>
          <a:bodyPr wrap="square" rtlCol="0">
            <a:spAutoFit/>
          </a:bodyPr>
          <a:lstStyle/>
          <a:p>
            <a:pPr algn="just">
              <a:lnSpc>
                <a:spcPct val="130000"/>
              </a:lnSpc>
            </a:pPr>
            <a:r>
              <a:rPr lang="zh-CN" altLang="en-US" sz="2400" dirty="0">
                <a:latin typeface="华文楷体" panose="02010600040101010101" pitchFamily="2" charset="-122"/>
                <a:ea typeface="华文楷体" panose="02010600040101010101" pitchFamily="2" charset="-122"/>
              </a:rPr>
              <a:t>建立企业环境信息的共享机制</a:t>
            </a:r>
            <a:r>
              <a:rPr lang="zh-CN" altLang="en-US" sz="2400" dirty="0" smtClean="0">
                <a:latin typeface="华文楷体" panose="02010600040101010101" pitchFamily="2" charset="-122"/>
                <a:ea typeface="华文楷体" panose="02010600040101010101" pitchFamily="2" charset="-122"/>
              </a:rPr>
              <a:t>；建立绿色评级标准体系</a:t>
            </a:r>
          </a:p>
        </p:txBody>
      </p:sp>
      <p:sp>
        <p:nvSpPr>
          <p:cNvPr id="34" name="下箭头 33"/>
          <p:cNvSpPr/>
          <p:nvPr/>
        </p:nvSpPr>
        <p:spPr>
          <a:xfrm>
            <a:off x="5529923" y="5042541"/>
            <a:ext cx="195308" cy="71142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11"/>
          <p:cNvPicPr>
            <a:picLocks noChangeAspect="1"/>
          </p:cNvPicPr>
          <p:nvPr/>
        </p:nvPicPr>
        <p:blipFill>
          <a:blip r:embed="rId5"/>
          <a:stretch>
            <a:fillRect/>
          </a:stretch>
        </p:blipFill>
        <p:spPr>
          <a:xfrm>
            <a:off x="8590280" y="6339840"/>
            <a:ext cx="3136900" cy="387350"/>
          </a:xfrm>
          <a:prstGeom prst="rect">
            <a:avLst/>
          </a:prstGeom>
        </p:spPr>
      </p:pic>
      <p:sp>
        <p:nvSpPr>
          <p:cNvPr id="11" name="标题 10"/>
          <p:cNvSpPr>
            <a:spLocks noGrp="1"/>
          </p:cNvSpPr>
          <p:nvPr>
            <p:ph type="title"/>
            <p:custDataLst>
              <p:tags r:id="rId2"/>
            </p:custDataLst>
          </p:nvPr>
        </p:nvSpPr>
        <p:spPr>
          <a:xfrm>
            <a:off x="7616812" y="568036"/>
            <a:ext cx="3862625" cy="660853"/>
          </a:xfrm>
        </p:spPr>
        <p:txBody>
          <a:bodyPr>
            <a:noAutofit/>
          </a:bodyPr>
          <a:lstStyle/>
          <a:p>
            <a:r>
              <a:rPr lang="zh-CN" altLang="en-US" dirty="0" smtClean="0">
                <a:latin typeface="华文楷体" panose="02010600040101010101" pitchFamily="2" charset="-122"/>
                <a:ea typeface="华文楷体" panose="02010600040101010101" pitchFamily="2" charset="-122"/>
              </a:rPr>
              <a:t>绿色评级国际进展</a:t>
            </a:r>
            <a:endParaRPr lang="zh-CN" altLang="en-US" dirty="0">
              <a:latin typeface="华文楷体" panose="02010600040101010101" pitchFamily="2" charset="-122"/>
              <a:ea typeface="华文楷体" panose="02010600040101010101" pitchFamily="2" charset="-122"/>
            </a:endParaRPr>
          </a:p>
        </p:txBody>
      </p:sp>
      <p:sp>
        <p:nvSpPr>
          <p:cNvPr id="14" name="文本框 13"/>
          <p:cNvSpPr txBox="1"/>
          <p:nvPr/>
        </p:nvSpPr>
        <p:spPr>
          <a:xfrm>
            <a:off x="417268" y="1519835"/>
            <a:ext cx="11062169" cy="5013680"/>
          </a:xfrm>
          <a:prstGeom prst="rect">
            <a:avLst/>
          </a:prstGeom>
          <a:noFill/>
        </p:spPr>
        <p:txBody>
          <a:bodyPr wrap="square" rtlCol="0">
            <a:spAutoFit/>
          </a:bodyPr>
          <a:lstStyle/>
          <a:p>
            <a:pPr marL="342900" indent="-342900" algn="just">
              <a:lnSpc>
                <a:spcPct val="130000"/>
              </a:lnSpc>
              <a:buFont typeface="Wingdings" panose="05000000000000000000" pitchFamily="2" charset="2"/>
              <a:buChar char="l"/>
            </a:pPr>
            <a:r>
              <a:rPr lang="zh-CN" altLang="en-US" sz="2400" dirty="0" smtClean="0">
                <a:latin typeface="华文楷体" panose="02010600040101010101" pitchFamily="2" charset="-122"/>
                <a:ea typeface="华文楷体" panose="02010600040101010101" pitchFamily="2" charset="-122"/>
              </a:rPr>
              <a:t>目前全球</a:t>
            </a:r>
            <a:r>
              <a:rPr lang="en-US" altLang="zh-CN" sz="2400" dirty="0" smtClean="0">
                <a:latin typeface="华文楷体" panose="02010600040101010101" pitchFamily="2" charset="-122"/>
                <a:ea typeface="华文楷体" panose="02010600040101010101" pitchFamily="2" charset="-122"/>
              </a:rPr>
              <a:t>30</a:t>
            </a:r>
            <a:r>
              <a:rPr lang="zh-CN" altLang="en-US" sz="2400" dirty="0" smtClean="0">
                <a:latin typeface="华文楷体" panose="02010600040101010101" pitchFamily="2" charset="-122"/>
                <a:ea typeface="华文楷体" panose="02010600040101010101" pitchFamily="2" charset="-122"/>
              </a:rPr>
              <a:t>多个经济体对企业</a:t>
            </a:r>
            <a:r>
              <a:rPr lang="en-US" altLang="zh-CN" sz="2400" dirty="0" smtClean="0">
                <a:latin typeface="华文楷体" panose="02010600040101010101" pitchFamily="2" charset="-122"/>
                <a:ea typeface="华文楷体" panose="02010600040101010101" pitchFamily="2" charset="-122"/>
              </a:rPr>
              <a:t>ESG</a:t>
            </a:r>
            <a:r>
              <a:rPr lang="zh-CN" altLang="en-US" sz="2400" dirty="0" smtClean="0">
                <a:latin typeface="华文楷体" panose="02010600040101010101" pitchFamily="2" charset="-122"/>
                <a:ea typeface="华文楷体" panose="02010600040101010101" pitchFamily="2" charset="-122"/>
              </a:rPr>
              <a:t>信息披露提出了要求；</a:t>
            </a:r>
            <a:endParaRPr lang="en-US" altLang="zh-CN" sz="2400" dirty="0" smtClean="0">
              <a:latin typeface="华文楷体" panose="02010600040101010101" pitchFamily="2" charset="-122"/>
              <a:ea typeface="华文楷体" panose="02010600040101010101" pitchFamily="2" charset="-122"/>
            </a:endParaRPr>
          </a:p>
          <a:p>
            <a:pPr marL="342900" indent="-342900" algn="just">
              <a:lnSpc>
                <a:spcPct val="130000"/>
              </a:lnSpc>
              <a:buFont typeface="Wingdings" panose="05000000000000000000" pitchFamily="2" charset="2"/>
              <a:buChar char="l"/>
            </a:pPr>
            <a:endParaRPr lang="en-US" altLang="zh-CN" sz="1000" dirty="0" smtClean="0">
              <a:latin typeface="华文楷体" panose="02010600040101010101" pitchFamily="2" charset="-122"/>
              <a:ea typeface="华文楷体" panose="02010600040101010101" pitchFamily="2" charset="-122"/>
            </a:endParaRPr>
          </a:p>
          <a:p>
            <a:pPr marL="342900" indent="-342900" algn="just">
              <a:lnSpc>
                <a:spcPct val="130000"/>
              </a:lnSpc>
              <a:buFont typeface="Wingdings" panose="05000000000000000000" pitchFamily="2" charset="2"/>
              <a:buChar char="l"/>
            </a:pPr>
            <a:r>
              <a:rPr lang="zh-CN" altLang="en-US" sz="2400" dirty="0" smtClean="0">
                <a:latin typeface="华文楷体" panose="02010600040101010101" pitchFamily="2" charset="-122"/>
                <a:ea typeface="华文楷体" panose="02010600040101010101" pitchFamily="2" charset="-122"/>
              </a:rPr>
              <a:t>摩根士丹利</a:t>
            </a:r>
            <a:r>
              <a:rPr lang="zh-CN" altLang="en-US" sz="2400" dirty="0">
                <a:latin typeface="华文楷体" panose="02010600040101010101" pitchFamily="2" charset="-122"/>
                <a:ea typeface="华文楷体" panose="02010600040101010101" pitchFamily="2" charset="-122"/>
              </a:rPr>
              <a:t>资本国际公司（</a:t>
            </a:r>
            <a:r>
              <a:rPr lang="en-US" altLang="zh-CN" sz="2400" dirty="0">
                <a:latin typeface="华文楷体" panose="02010600040101010101" pitchFamily="2" charset="-122"/>
                <a:ea typeface="华文楷体" panose="02010600040101010101" pitchFamily="2" charset="-122"/>
              </a:rPr>
              <a:t>MSCI</a:t>
            </a:r>
            <a:r>
              <a:rPr lang="zh-CN" altLang="en-US" sz="2400" dirty="0">
                <a:latin typeface="华文楷体" panose="02010600040101010101" pitchFamily="2" charset="-122"/>
                <a:ea typeface="华文楷体" panose="02010600040101010101" pitchFamily="2" charset="-122"/>
              </a:rPr>
              <a:t>）等</a:t>
            </a:r>
            <a:r>
              <a:rPr lang="zh-CN" altLang="en-US" sz="2400" dirty="0" smtClean="0">
                <a:latin typeface="华文楷体" panose="02010600040101010101" pitchFamily="2" charset="-122"/>
                <a:ea typeface="华文楷体" panose="02010600040101010101" pitchFamily="2" charset="-122"/>
              </a:rPr>
              <a:t>机构在</a:t>
            </a:r>
            <a:r>
              <a:rPr lang="en-US" altLang="zh-CN" sz="2400" dirty="0" smtClean="0">
                <a:latin typeface="华文楷体" panose="02010600040101010101" pitchFamily="2" charset="-122"/>
                <a:ea typeface="华文楷体" panose="02010600040101010101" pitchFamily="2" charset="-122"/>
              </a:rPr>
              <a:t>ESG</a:t>
            </a:r>
            <a:r>
              <a:rPr lang="zh-CN" altLang="en-US" sz="2400" dirty="0">
                <a:latin typeface="华文楷体" panose="02010600040101010101" pitchFamily="2" charset="-122"/>
                <a:ea typeface="华文楷体" panose="02010600040101010101" pitchFamily="2" charset="-122"/>
              </a:rPr>
              <a:t>（环境、社会与治理）</a:t>
            </a:r>
            <a:r>
              <a:rPr lang="zh-CN" altLang="en-US" sz="2400" dirty="0" smtClean="0">
                <a:latin typeface="华文楷体" panose="02010600040101010101" pitchFamily="2" charset="-122"/>
                <a:ea typeface="华文楷体" panose="02010600040101010101" pitchFamily="2" charset="-122"/>
              </a:rPr>
              <a:t>领域进行了评价</a:t>
            </a:r>
            <a:r>
              <a:rPr lang="zh-CN" altLang="en-US" sz="2400" dirty="0">
                <a:latin typeface="华文楷体" panose="02010600040101010101" pitchFamily="2" charset="-122"/>
                <a:ea typeface="华文楷体" panose="02010600040101010101" pitchFamily="2" charset="-122"/>
              </a:rPr>
              <a:t>评级</a:t>
            </a:r>
            <a:r>
              <a:rPr lang="zh-CN" altLang="en-US" sz="2400" dirty="0" smtClean="0">
                <a:latin typeface="华文楷体" panose="02010600040101010101" pitchFamily="2" charset="-122"/>
                <a:ea typeface="华文楷体" panose="02010600040101010101" pitchFamily="2" charset="-122"/>
              </a:rPr>
              <a:t>研究与实践；道</a:t>
            </a:r>
            <a:r>
              <a:rPr lang="zh-CN" altLang="en-US" sz="2400" dirty="0">
                <a:latin typeface="华文楷体" panose="02010600040101010101" pitchFamily="2" charset="-122"/>
                <a:ea typeface="华文楷体" panose="02010600040101010101" pitchFamily="2" charset="-122"/>
              </a:rPr>
              <a:t>琼斯可持续发展全球指数（</a:t>
            </a:r>
            <a:r>
              <a:rPr lang="en-US" altLang="zh-CN" sz="2400" dirty="0">
                <a:latin typeface="华文楷体" panose="02010600040101010101" pitchFamily="2" charset="-122"/>
                <a:ea typeface="华文楷体" panose="02010600040101010101" pitchFamily="2" charset="-122"/>
              </a:rPr>
              <a:t>DJSI</a:t>
            </a:r>
            <a:r>
              <a:rPr lang="zh-CN" altLang="en-US" sz="2400" dirty="0">
                <a:latin typeface="华文楷体" panose="02010600040101010101" pitchFamily="2" charset="-122"/>
                <a:ea typeface="华文楷体" panose="02010600040101010101" pitchFamily="2" charset="-122"/>
              </a:rPr>
              <a:t>）在</a:t>
            </a:r>
            <a:r>
              <a:rPr lang="en-US" altLang="zh-CN" sz="2400" dirty="0">
                <a:latin typeface="华文楷体" panose="02010600040101010101" pitchFamily="2" charset="-122"/>
                <a:ea typeface="华文楷体" panose="02010600040101010101" pitchFamily="2" charset="-122"/>
              </a:rPr>
              <a:t>ESG</a:t>
            </a:r>
            <a:r>
              <a:rPr lang="zh-CN" altLang="en-US" sz="2400" dirty="0">
                <a:latin typeface="华文楷体" panose="02010600040101010101" pitchFamily="2" charset="-122"/>
                <a:ea typeface="华文楷体" panose="02010600040101010101" pitchFamily="2" charset="-122"/>
              </a:rPr>
              <a:t>三方面从投资角度评价企业可持续发展能力</a:t>
            </a:r>
            <a:r>
              <a:rPr lang="zh-CN" altLang="en-US" sz="2400" dirty="0" smtClean="0">
                <a:latin typeface="华文楷体" panose="02010600040101010101" pitchFamily="2" charset="-122"/>
                <a:ea typeface="华文楷体" panose="02010600040101010101" pitchFamily="2" charset="-122"/>
              </a:rPr>
              <a:t>；另外，还有英国富时指数</a:t>
            </a:r>
            <a:r>
              <a:rPr lang="en-US" altLang="zh-CN" sz="2400" dirty="0" smtClean="0">
                <a:latin typeface="华文楷体" panose="02010600040101010101" pitchFamily="2" charset="-122"/>
                <a:ea typeface="华文楷体" panose="02010600040101010101" pitchFamily="2" charset="-122"/>
              </a:rPr>
              <a:t>FTSE</a:t>
            </a:r>
            <a:r>
              <a:rPr lang="zh-CN" altLang="en-US" sz="2400" dirty="0" smtClean="0">
                <a:latin typeface="华文楷体" panose="02010600040101010101" pitchFamily="2" charset="-122"/>
                <a:ea typeface="华文楷体" panose="02010600040101010101" pitchFamily="2" charset="-122"/>
              </a:rPr>
              <a:t>评估标准等。</a:t>
            </a:r>
            <a:endParaRPr lang="zh-CN" altLang="en-US" sz="2400" dirty="0">
              <a:latin typeface="华文楷体" panose="02010600040101010101" pitchFamily="2" charset="-122"/>
              <a:ea typeface="华文楷体" panose="02010600040101010101" pitchFamily="2" charset="-122"/>
            </a:endParaRPr>
          </a:p>
          <a:p>
            <a:pPr marL="342900" indent="-342900" algn="just">
              <a:lnSpc>
                <a:spcPct val="130000"/>
              </a:lnSpc>
              <a:buFont typeface="Wingdings" panose="05000000000000000000" pitchFamily="2" charset="2"/>
              <a:buChar char="l"/>
            </a:pPr>
            <a:endParaRPr lang="zh-CN" altLang="en-US" sz="1000" dirty="0">
              <a:latin typeface="华文楷体" panose="02010600040101010101" pitchFamily="2" charset="-122"/>
              <a:ea typeface="华文楷体" panose="02010600040101010101" pitchFamily="2" charset="-122"/>
            </a:endParaRPr>
          </a:p>
          <a:p>
            <a:pPr marL="342900" indent="-342900" algn="just">
              <a:lnSpc>
                <a:spcPct val="130000"/>
              </a:lnSpc>
              <a:buFont typeface="Wingdings" panose="05000000000000000000" pitchFamily="2" charset="2"/>
              <a:buChar char="l"/>
            </a:pPr>
            <a:r>
              <a:rPr lang="en-US" altLang="zh-CN" sz="2400" dirty="0" smtClean="0">
                <a:latin typeface="华文楷体" panose="02010600040101010101" pitchFamily="2" charset="-122"/>
                <a:ea typeface="华文楷体" panose="02010600040101010101" pitchFamily="2" charset="-122"/>
              </a:rPr>
              <a:t>ISO </a:t>
            </a:r>
            <a:r>
              <a:rPr lang="en-US" altLang="zh-CN" sz="2400" dirty="0">
                <a:latin typeface="华文楷体" panose="02010600040101010101" pitchFamily="2" charset="-122"/>
                <a:ea typeface="华文楷体" panose="02010600040101010101" pitchFamily="2" charset="-122"/>
              </a:rPr>
              <a:t>14001 </a:t>
            </a:r>
            <a:r>
              <a:rPr lang="zh-CN" altLang="en-US" sz="2400" dirty="0">
                <a:latin typeface="华文楷体" panose="02010600040101010101" pitchFamily="2" charset="-122"/>
                <a:ea typeface="华文楷体" panose="02010600040101010101" pitchFamily="2" charset="-122"/>
              </a:rPr>
              <a:t>环境管理体系认证是由第三方机构实施的关于企业环境管理制度体系方面的认证</a:t>
            </a:r>
            <a:r>
              <a:rPr lang="zh-CN" altLang="en-US" sz="2400" dirty="0" smtClean="0">
                <a:latin typeface="华文楷体" panose="02010600040101010101" pitchFamily="2" charset="-122"/>
                <a:ea typeface="华文楷体" panose="02010600040101010101" pitchFamily="2" charset="-122"/>
              </a:rPr>
              <a:t>评价</a:t>
            </a:r>
            <a:r>
              <a:rPr lang="zh-CN" altLang="en-US" sz="2400" dirty="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pPr marL="342900" indent="-342900" algn="just">
              <a:lnSpc>
                <a:spcPct val="130000"/>
              </a:lnSpc>
              <a:buFont typeface="Wingdings" panose="05000000000000000000" pitchFamily="2" charset="2"/>
              <a:buChar char="l"/>
            </a:pPr>
            <a:endParaRPr lang="en-US" altLang="zh-CN" sz="1000" dirty="0">
              <a:latin typeface="华文楷体" panose="02010600040101010101" pitchFamily="2" charset="-122"/>
              <a:ea typeface="华文楷体" panose="02010600040101010101" pitchFamily="2" charset="-122"/>
            </a:endParaRPr>
          </a:p>
          <a:p>
            <a:pPr marL="342900" indent="-342900" algn="just">
              <a:lnSpc>
                <a:spcPct val="130000"/>
              </a:lnSpc>
              <a:buFont typeface="Wingdings" panose="05000000000000000000" pitchFamily="2" charset="2"/>
              <a:buChar char="l"/>
            </a:pPr>
            <a:r>
              <a:rPr lang="zh-CN" altLang="en-US" sz="2400" dirty="0" smtClean="0">
                <a:latin typeface="华文楷体" panose="02010600040101010101" pitchFamily="2" charset="-122"/>
                <a:ea typeface="华文楷体" panose="02010600040101010101" pitchFamily="2" charset="-122"/>
              </a:rPr>
              <a:t>国际</a:t>
            </a:r>
            <a:r>
              <a:rPr lang="zh-CN" altLang="en-US" sz="2400" dirty="0">
                <a:latin typeface="华文楷体" panose="02010600040101010101" pitchFamily="2" charset="-122"/>
                <a:ea typeface="华文楷体" panose="02010600040101010101" pitchFamily="2" charset="-122"/>
              </a:rPr>
              <a:t>上目前还没有成熟的绿色信用</a:t>
            </a:r>
            <a:r>
              <a:rPr lang="zh-CN" altLang="en-US" sz="2400" dirty="0" smtClean="0">
                <a:latin typeface="华文楷体" panose="02010600040101010101" pitchFamily="2" charset="-122"/>
                <a:ea typeface="华文楷体" panose="02010600040101010101" pitchFamily="2" charset="-122"/>
              </a:rPr>
              <a:t>评级方法体系</a:t>
            </a:r>
            <a:r>
              <a:rPr lang="zh-CN" altLang="en-US" sz="2400" dirty="0">
                <a:latin typeface="华文楷体" panose="02010600040101010101" pitchFamily="2" charset="-122"/>
                <a:ea typeface="华文楷体" panose="02010600040101010101" pitchFamily="2" charset="-122"/>
              </a:rPr>
              <a:t>，绿色信用评价相关研究也比较</a:t>
            </a:r>
            <a:r>
              <a:rPr lang="zh-CN" altLang="en-US" sz="2400" dirty="0" smtClean="0">
                <a:latin typeface="华文楷体" panose="02010600040101010101" pitchFamily="2" charset="-122"/>
                <a:ea typeface="华文楷体" panose="02010600040101010101" pitchFamily="2" charset="-122"/>
              </a:rPr>
              <a:t>缺乏</a:t>
            </a:r>
            <a:r>
              <a:rPr lang="zh-CN" altLang="en-US" sz="2400" dirty="0">
                <a:latin typeface="华文楷体" panose="02010600040101010101" pitchFamily="2" charset="-122"/>
                <a:ea typeface="华文楷体" panose="02010600040101010101" pitchFamily="2" charset="-122"/>
              </a:rPr>
              <a:t>。</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11"/>
          <p:cNvPicPr>
            <a:picLocks noChangeAspect="1"/>
          </p:cNvPicPr>
          <p:nvPr/>
        </p:nvPicPr>
        <p:blipFill>
          <a:blip r:embed="rId8"/>
          <a:stretch>
            <a:fillRect/>
          </a:stretch>
        </p:blipFill>
        <p:spPr>
          <a:xfrm>
            <a:off x="8590280" y="6339840"/>
            <a:ext cx="3136900" cy="387350"/>
          </a:xfrm>
          <a:prstGeom prst="rect">
            <a:avLst/>
          </a:prstGeom>
        </p:spPr>
      </p:pic>
      <p:sp>
        <p:nvSpPr>
          <p:cNvPr id="11" name="标题 10"/>
          <p:cNvSpPr>
            <a:spLocks noGrp="1"/>
          </p:cNvSpPr>
          <p:nvPr>
            <p:ph type="title"/>
            <p:custDataLst>
              <p:tags r:id="rId2"/>
            </p:custDataLst>
          </p:nvPr>
        </p:nvSpPr>
        <p:spPr>
          <a:xfrm>
            <a:off x="7293916" y="553806"/>
            <a:ext cx="3803575" cy="672465"/>
          </a:xfrm>
        </p:spPr>
        <p:txBody>
          <a:bodyPr>
            <a:normAutofit/>
          </a:bodyPr>
          <a:lstStyle/>
          <a:p>
            <a:r>
              <a:rPr lang="zh-CN" altLang="en-US" dirty="0" smtClean="0">
                <a:latin typeface="华文楷体" panose="02010600040101010101" pitchFamily="2" charset="-122"/>
                <a:ea typeface="华文楷体" panose="02010600040101010101" pitchFamily="2" charset="-122"/>
              </a:rPr>
              <a:t>绿色评级</a:t>
            </a:r>
            <a:r>
              <a:rPr lang="zh-CN" altLang="en-US" dirty="0">
                <a:latin typeface="华文楷体" panose="02010600040101010101" pitchFamily="2" charset="-122"/>
                <a:ea typeface="华文楷体" panose="02010600040101010101" pitchFamily="2" charset="-122"/>
              </a:rPr>
              <a:t>中国</a:t>
            </a:r>
            <a:r>
              <a:rPr lang="zh-CN" altLang="en-US" dirty="0" smtClean="0">
                <a:latin typeface="华文楷体" panose="02010600040101010101" pitchFamily="2" charset="-122"/>
                <a:ea typeface="华文楷体" panose="02010600040101010101" pitchFamily="2" charset="-122"/>
              </a:rPr>
              <a:t>进展</a:t>
            </a:r>
            <a:endParaRPr lang="zh-CN" altLang="en-US" dirty="0">
              <a:latin typeface="华文楷体" panose="02010600040101010101" pitchFamily="2" charset="-122"/>
              <a:ea typeface="华文楷体" panose="02010600040101010101" pitchFamily="2" charset="-122"/>
            </a:endParaRPr>
          </a:p>
        </p:txBody>
      </p:sp>
      <p:sp>
        <p:nvSpPr>
          <p:cNvPr id="12" name="L 形 15"/>
          <p:cNvSpPr/>
          <p:nvPr>
            <p:custDataLst>
              <p:tags r:id="rId3"/>
            </p:custDataLst>
          </p:nvPr>
        </p:nvSpPr>
        <p:spPr bwMode="auto">
          <a:xfrm rot="5400000">
            <a:off x="1267920" y="2611804"/>
            <a:ext cx="342900" cy="342900"/>
          </a:xfrm>
          <a:custGeom>
            <a:avLst/>
            <a:gdLst>
              <a:gd name="T0" fmla="*/ 0 w 342900"/>
              <a:gd name="T1" fmla="*/ 0 h 342900"/>
              <a:gd name="T2" fmla="*/ 114299 w 342900"/>
              <a:gd name="T3" fmla="*/ 0 h 342900"/>
              <a:gd name="T4" fmla="*/ 114299 w 342900"/>
              <a:gd name="T5" fmla="*/ 228601 h 342900"/>
              <a:gd name="T6" fmla="*/ 342900 w 342900"/>
              <a:gd name="T7" fmla="*/ 228601 h 342900"/>
              <a:gd name="T8" fmla="*/ 342900 w 342900"/>
              <a:gd name="T9" fmla="*/ 342900 h 342900"/>
              <a:gd name="T10" fmla="*/ 0 w 342900"/>
              <a:gd name="T11" fmla="*/ 342900 h 342900"/>
              <a:gd name="T12" fmla="*/ 0 w 342900"/>
              <a:gd name="T13" fmla="*/ 0 h 3429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900" h="342900">
                <a:moveTo>
                  <a:pt x="0" y="0"/>
                </a:moveTo>
                <a:lnTo>
                  <a:pt x="114299" y="0"/>
                </a:lnTo>
                <a:lnTo>
                  <a:pt x="114299" y="228601"/>
                </a:lnTo>
                <a:lnTo>
                  <a:pt x="342900" y="228601"/>
                </a:lnTo>
                <a:lnTo>
                  <a:pt x="342900" y="342900"/>
                </a:lnTo>
                <a:lnTo>
                  <a:pt x="0" y="3429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ormAutofit fontScale="97500" lnSpcReduction="10000"/>
          </a:bodyPr>
          <a:lstStyle/>
          <a:p>
            <a:endParaRPr lang="zh-CN" altLang="en-US"/>
          </a:p>
        </p:txBody>
      </p:sp>
      <p:sp>
        <p:nvSpPr>
          <p:cNvPr id="13" name="L 形 15"/>
          <p:cNvSpPr/>
          <p:nvPr>
            <p:custDataLst>
              <p:tags r:id="rId4"/>
            </p:custDataLst>
          </p:nvPr>
        </p:nvSpPr>
        <p:spPr bwMode="auto">
          <a:xfrm rot="5400000">
            <a:off x="1281775" y="4236081"/>
            <a:ext cx="342900" cy="342900"/>
          </a:xfrm>
          <a:custGeom>
            <a:avLst/>
            <a:gdLst>
              <a:gd name="T0" fmla="*/ 0 w 342900"/>
              <a:gd name="T1" fmla="*/ 0 h 342900"/>
              <a:gd name="T2" fmla="*/ 114299 w 342900"/>
              <a:gd name="T3" fmla="*/ 0 h 342900"/>
              <a:gd name="T4" fmla="*/ 114299 w 342900"/>
              <a:gd name="T5" fmla="*/ 228601 h 342900"/>
              <a:gd name="T6" fmla="*/ 342900 w 342900"/>
              <a:gd name="T7" fmla="*/ 228601 h 342900"/>
              <a:gd name="T8" fmla="*/ 342900 w 342900"/>
              <a:gd name="T9" fmla="*/ 342900 h 342900"/>
              <a:gd name="T10" fmla="*/ 0 w 342900"/>
              <a:gd name="T11" fmla="*/ 342900 h 342900"/>
              <a:gd name="T12" fmla="*/ 0 w 342900"/>
              <a:gd name="T13" fmla="*/ 0 h 3429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900" h="342900">
                <a:moveTo>
                  <a:pt x="0" y="0"/>
                </a:moveTo>
                <a:lnTo>
                  <a:pt x="114299" y="0"/>
                </a:lnTo>
                <a:lnTo>
                  <a:pt x="114299" y="228601"/>
                </a:lnTo>
                <a:lnTo>
                  <a:pt x="342900" y="228601"/>
                </a:lnTo>
                <a:lnTo>
                  <a:pt x="342900" y="342900"/>
                </a:lnTo>
                <a:lnTo>
                  <a:pt x="0" y="3429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ormAutofit fontScale="97500" lnSpcReduction="10000"/>
          </a:bodyPr>
          <a:lstStyle/>
          <a:p>
            <a:endParaRPr lang="zh-CN" altLang="en-US"/>
          </a:p>
        </p:txBody>
      </p:sp>
      <p:sp>
        <p:nvSpPr>
          <p:cNvPr id="14" name="文本框 13"/>
          <p:cNvSpPr txBox="1"/>
          <p:nvPr/>
        </p:nvSpPr>
        <p:spPr>
          <a:xfrm>
            <a:off x="1439370" y="2673095"/>
            <a:ext cx="8711565" cy="1532727"/>
          </a:xfrm>
          <a:prstGeom prst="rect">
            <a:avLst/>
          </a:prstGeom>
          <a:noFill/>
        </p:spPr>
        <p:txBody>
          <a:bodyPr wrap="square" rtlCol="0">
            <a:spAutoFit/>
          </a:bodyPr>
          <a:lstStyle/>
          <a:p>
            <a:pPr algn="just">
              <a:lnSpc>
                <a:spcPct val="130000"/>
              </a:lnSpc>
            </a:pPr>
            <a:r>
              <a:rPr lang="zh-CN" altLang="en-US" sz="2400" dirty="0" smtClean="0">
                <a:latin typeface="华文楷体" panose="02010600040101010101" pitchFamily="2" charset="-122"/>
                <a:ea typeface="华文楷体" panose="02010600040101010101" pitchFamily="2" charset="-122"/>
              </a:rPr>
              <a:t>社会科学院企业</a:t>
            </a:r>
            <a:r>
              <a:rPr lang="zh-CN" altLang="en-US" sz="2400" dirty="0">
                <a:latin typeface="华文楷体" panose="02010600040101010101" pitchFamily="2" charset="-122"/>
                <a:ea typeface="华文楷体" panose="02010600040101010101" pitchFamily="2" charset="-122"/>
              </a:rPr>
              <a:t>社会责任研究中心、润灵环球</a:t>
            </a:r>
            <a:r>
              <a:rPr lang="en-US" altLang="zh-CN" sz="2400" dirty="0">
                <a:latin typeface="华文楷体" panose="02010600040101010101" pitchFamily="2" charset="-122"/>
                <a:ea typeface="华文楷体" panose="02010600040101010101" pitchFamily="2" charset="-122"/>
              </a:rPr>
              <a:t>(RKS</a:t>
            </a:r>
            <a:r>
              <a:rPr lang="en-US" altLang="zh-CN" sz="2400" dirty="0" smtClean="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等机构开展了</a:t>
            </a:r>
            <a:r>
              <a:rPr lang="en-US" altLang="zh-CN" sz="2400" dirty="0" smtClean="0">
                <a:latin typeface="华文楷体" panose="02010600040101010101" pitchFamily="2" charset="-122"/>
                <a:ea typeface="华文楷体" panose="02010600040101010101" pitchFamily="2" charset="-122"/>
              </a:rPr>
              <a:t>CSR</a:t>
            </a:r>
            <a:r>
              <a:rPr lang="zh-CN" altLang="en-US" sz="2400" dirty="0" smtClean="0">
                <a:latin typeface="华文楷体" panose="02010600040101010101" pitchFamily="2" charset="-122"/>
                <a:ea typeface="华文楷体" panose="02010600040101010101" pitchFamily="2" charset="-122"/>
              </a:rPr>
              <a:t>企业社会责任评级研究和实践；中证指数公司</a:t>
            </a:r>
            <a:r>
              <a:rPr lang="en-US" altLang="zh-CN" sz="2400" dirty="0" smtClean="0">
                <a:latin typeface="华文楷体" panose="02010600040101010101" pitchFamily="2" charset="-122"/>
                <a:ea typeface="华文楷体" panose="02010600040101010101" pitchFamily="2" charset="-122"/>
              </a:rPr>
              <a:t>ECPI-ESG</a:t>
            </a:r>
            <a:r>
              <a:rPr lang="zh-CN" altLang="en-US" sz="2400" dirty="0" smtClean="0">
                <a:latin typeface="华文楷体" panose="02010600040101010101" pitchFamily="2" charset="-122"/>
                <a:ea typeface="华文楷体" panose="02010600040101010101" pitchFamily="2" charset="-122"/>
              </a:rPr>
              <a:t>评级指数机制；</a:t>
            </a:r>
          </a:p>
        </p:txBody>
      </p:sp>
      <p:sp>
        <p:nvSpPr>
          <p:cNvPr id="100" name="文本框 99"/>
          <p:cNvSpPr txBox="1"/>
          <p:nvPr/>
        </p:nvSpPr>
        <p:spPr>
          <a:xfrm>
            <a:off x="1439370" y="4228006"/>
            <a:ext cx="8738870" cy="2092881"/>
          </a:xfrm>
          <a:prstGeom prst="rect">
            <a:avLst/>
          </a:prstGeom>
          <a:noFill/>
          <a:ln w="9525">
            <a:noFill/>
          </a:ln>
        </p:spPr>
        <p:txBody>
          <a:bodyPr wrap="square">
            <a:spAutoFit/>
          </a:bodyPr>
          <a:lstStyle/>
          <a:p>
            <a:pPr algn="just">
              <a:lnSpc>
                <a:spcPct val="130000"/>
              </a:lnSpc>
            </a:pPr>
            <a:r>
              <a:rPr lang="zh-CN" altLang="en-US" sz="2400" dirty="0">
                <a:latin typeface="华文楷体" panose="02010600040101010101" pitchFamily="2" charset="-122"/>
                <a:ea typeface="华文楷体" panose="02010600040101010101" pitchFamily="2" charset="-122"/>
              </a:rPr>
              <a:t>国内环境</a:t>
            </a:r>
            <a:r>
              <a:rPr lang="zh-CN" altLang="en-US" sz="2400" b="0" u="none" dirty="0" smtClean="0">
                <a:latin typeface="华文楷体" panose="02010600040101010101" pitchFamily="2" charset="-122"/>
                <a:ea typeface="华文楷体" panose="02010600040101010101" pitchFamily="2" charset="-122"/>
              </a:rPr>
              <a:t>信用评价领域以环保部门推动为主，近年来，陆续出台了一系列环境信用评价方面的文件。2013年国家环保部发布</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企业环境信用评价办法（试行）</a:t>
            </a:r>
            <a:r>
              <a:rPr lang="en-US" altLang="zh-CN" sz="2400" dirty="0">
                <a:latin typeface="华文楷体" panose="02010600040101010101" pitchFamily="2" charset="-122"/>
                <a:ea typeface="华文楷体" panose="02010600040101010101" pitchFamily="2" charset="-122"/>
              </a:rPr>
              <a:t>》</a:t>
            </a:r>
            <a:r>
              <a:rPr lang="zh-CN" altLang="en-US" sz="2400" b="0" u="none" dirty="0" smtClean="0">
                <a:latin typeface="华文楷体" panose="02010600040101010101" pitchFamily="2" charset="-122"/>
                <a:ea typeface="华文楷体" panose="02010600040101010101" pitchFamily="2" charset="-122"/>
              </a:rPr>
              <a:t>，江苏省、湖北省、山东省等陆续制定了地方企业环境信用评价标准。</a:t>
            </a:r>
            <a:endParaRPr lang="zh-CN" altLang="en-US" sz="2400" dirty="0" smtClean="0">
              <a:latin typeface="华文楷体" panose="02010600040101010101" pitchFamily="2" charset="-122"/>
              <a:ea typeface="华文楷体" panose="02010600040101010101" pitchFamily="2" charset="-122"/>
            </a:endParaRPr>
          </a:p>
        </p:txBody>
      </p:sp>
      <p:sp>
        <p:nvSpPr>
          <p:cNvPr id="8" name="L 形 15"/>
          <p:cNvSpPr/>
          <p:nvPr>
            <p:custDataLst>
              <p:tags r:id="rId5"/>
            </p:custDataLst>
          </p:nvPr>
        </p:nvSpPr>
        <p:spPr bwMode="auto">
          <a:xfrm rot="5400000">
            <a:off x="1267920" y="1445657"/>
            <a:ext cx="342900" cy="342900"/>
          </a:xfrm>
          <a:custGeom>
            <a:avLst/>
            <a:gdLst>
              <a:gd name="T0" fmla="*/ 0 w 342900"/>
              <a:gd name="T1" fmla="*/ 0 h 342900"/>
              <a:gd name="T2" fmla="*/ 114299 w 342900"/>
              <a:gd name="T3" fmla="*/ 0 h 342900"/>
              <a:gd name="T4" fmla="*/ 114299 w 342900"/>
              <a:gd name="T5" fmla="*/ 228601 h 342900"/>
              <a:gd name="T6" fmla="*/ 342900 w 342900"/>
              <a:gd name="T7" fmla="*/ 228601 h 342900"/>
              <a:gd name="T8" fmla="*/ 342900 w 342900"/>
              <a:gd name="T9" fmla="*/ 342900 h 342900"/>
              <a:gd name="T10" fmla="*/ 0 w 342900"/>
              <a:gd name="T11" fmla="*/ 342900 h 342900"/>
              <a:gd name="T12" fmla="*/ 0 w 342900"/>
              <a:gd name="T13" fmla="*/ 0 h 3429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900" h="342900">
                <a:moveTo>
                  <a:pt x="0" y="0"/>
                </a:moveTo>
                <a:lnTo>
                  <a:pt x="114299" y="0"/>
                </a:lnTo>
                <a:lnTo>
                  <a:pt x="114299" y="228601"/>
                </a:lnTo>
                <a:lnTo>
                  <a:pt x="342900" y="228601"/>
                </a:lnTo>
                <a:lnTo>
                  <a:pt x="342900" y="342900"/>
                </a:lnTo>
                <a:lnTo>
                  <a:pt x="0" y="3429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ormAutofit fontScale="97500" lnSpcReduction="10000"/>
          </a:bodyPr>
          <a:lstStyle/>
          <a:p>
            <a:endParaRPr lang="zh-CN" altLang="en-US"/>
          </a:p>
        </p:txBody>
      </p:sp>
      <p:sp>
        <p:nvSpPr>
          <p:cNvPr id="10" name="文本框 9"/>
          <p:cNvSpPr txBox="1"/>
          <p:nvPr/>
        </p:nvSpPr>
        <p:spPr>
          <a:xfrm>
            <a:off x="1343052" y="1484158"/>
            <a:ext cx="8711565" cy="1052596"/>
          </a:xfrm>
          <a:prstGeom prst="rect">
            <a:avLst/>
          </a:prstGeom>
          <a:noFill/>
        </p:spPr>
        <p:txBody>
          <a:bodyPr wrap="square" rtlCol="0">
            <a:spAutoFit/>
          </a:bodyPr>
          <a:lstStyle/>
          <a:p>
            <a:pPr algn="just">
              <a:lnSpc>
                <a:spcPct val="130000"/>
              </a:lnSpc>
            </a:pPr>
            <a:r>
              <a:rPr lang="zh-CN" altLang="en-US" sz="2400" dirty="0" smtClean="0">
                <a:latin typeface="华文楷体" panose="02010600040101010101" pitchFamily="2" charset="-122"/>
                <a:ea typeface="华文楷体" panose="02010600040101010101" pitchFamily="2" charset="-122"/>
              </a:rPr>
              <a:t>中国企业环境信息披露制度尚未有效建立和执行，定量环境信息披露严重不足；</a:t>
            </a:r>
          </a:p>
        </p:txBody>
      </p:sp>
    </p:spTree>
    <p:custDataLst>
      <p:tags r:id="rId1"/>
    </p:custDataLst>
    <p:extLst>
      <p:ext uri="{BB962C8B-B14F-4D97-AF65-F5344CB8AC3E}">
        <p14:creationId xmlns:p14="http://schemas.microsoft.com/office/powerpoint/2010/main" val="757170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7" name="直接连接符 6"/>
          <p:cNvCxnSpPr>
            <a:cxnSpLocks noChangeShapeType="1"/>
          </p:cNvCxnSpPr>
          <p:nvPr>
            <p:custDataLst>
              <p:tags r:id="rId2"/>
            </p:custDataLst>
          </p:nvPr>
        </p:nvCxnSpPr>
        <p:spPr bwMode="auto">
          <a:xfrm>
            <a:off x="6100763" y="1581830"/>
            <a:ext cx="0" cy="2952000"/>
          </a:xfrm>
          <a:prstGeom prst="line">
            <a:avLst/>
          </a:prstGeom>
          <a:noFill/>
          <a:ln w="34925">
            <a:solidFill>
              <a:srgbClr val="1A5EAA"/>
            </a:solidFill>
            <a:round/>
          </a:ln>
          <a:extLst>
            <a:ext uri="{909E8E84-426E-40DD-AFC4-6F175D3DCCD1}">
              <a14:hiddenFill xmlns:a14="http://schemas.microsoft.com/office/drawing/2010/main">
                <a:noFill/>
              </a14:hiddenFill>
            </a:ext>
          </a:extLst>
        </p:spPr>
      </p:cxnSp>
      <p:sp>
        <p:nvSpPr>
          <p:cNvPr id="24" name="文本框 23"/>
          <p:cNvSpPr txBox="1"/>
          <p:nvPr/>
        </p:nvSpPr>
        <p:spPr>
          <a:xfrm>
            <a:off x="991235" y="1450340"/>
            <a:ext cx="5109845" cy="3173176"/>
          </a:xfrm>
          <a:prstGeom prst="rect">
            <a:avLst/>
          </a:prstGeom>
          <a:noFill/>
        </p:spPr>
        <p:txBody>
          <a:bodyPr wrap="square" rtlCol="0">
            <a:spAutoFit/>
          </a:bodyPr>
          <a:lstStyle/>
          <a:p>
            <a:pPr algn="l">
              <a:lnSpc>
                <a:spcPct val="130000"/>
              </a:lnSpc>
            </a:pPr>
            <a:r>
              <a:rPr lang="en-US" altLang="zh-CN" sz="2000" dirty="0" smtClean="0">
                <a:latin typeface="华文楷体" panose="02010600040101010101" pitchFamily="2" charset="-122"/>
                <a:ea typeface="华文楷体" panose="02010600040101010101" pitchFamily="2" charset="-122"/>
              </a:rPr>
              <a:t>        </a:t>
            </a:r>
            <a:r>
              <a:rPr lang="zh-CN" altLang="en-US" sz="2200" dirty="0" smtClean="0">
                <a:latin typeface="华文楷体" panose="02010600040101010101" pitchFamily="2" charset="-122"/>
                <a:ea typeface="华文楷体" panose="02010600040101010101" pitchFamily="2" charset="-122"/>
              </a:rPr>
              <a:t>联合赤道企业主体绿色评级方法体系从</a:t>
            </a:r>
            <a:r>
              <a:rPr lang="zh-CN" altLang="en-US" sz="2200" b="1" dirty="0">
                <a:solidFill>
                  <a:srgbClr val="032B7D"/>
                </a:solidFill>
                <a:latin typeface="华文楷体" panose="02010600040101010101" pitchFamily="2" charset="-122"/>
                <a:ea typeface="华文楷体" panose="02010600040101010101" pitchFamily="2" charset="-122"/>
              </a:rPr>
              <a:t>主营业务环境</a:t>
            </a:r>
            <a:r>
              <a:rPr lang="zh-CN" altLang="en-US" sz="2200" b="1" dirty="0" smtClean="0">
                <a:solidFill>
                  <a:srgbClr val="032B7D"/>
                </a:solidFill>
                <a:latin typeface="华文楷体" panose="02010600040101010101" pitchFamily="2" charset="-122"/>
                <a:ea typeface="华文楷体" panose="02010600040101010101" pitchFamily="2" charset="-122"/>
              </a:rPr>
              <a:t>改善贡献度</a:t>
            </a:r>
            <a:r>
              <a:rPr lang="zh-CN" altLang="en-US" sz="2200" dirty="0" smtClean="0">
                <a:latin typeface="华文楷体" panose="02010600040101010101" pitchFamily="2" charset="-122"/>
                <a:ea typeface="华文楷体" panose="02010600040101010101" pitchFamily="2" charset="-122"/>
              </a:rPr>
              <a:t>和</a:t>
            </a:r>
            <a:r>
              <a:rPr lang="zh-CN" altLang="en-US" sz="2200" b="1" dirty="0" smtClean="0">
                <a:solidFill>
                  <a:srgbClr val="032B7D"/>
                </a:solidFill>
                <a:latin typeface="华文楷体" panose="02010600040101010101" pitchFamily="2" charset="-122"/>
                <a:ea typeface="华文楷体" panose="02010600040101010101" pitchFamily="2" charset="-122"/>
              </a:rPr>
              <a:t>环境行为表现</a:t>
            </a:r>
            <a:r>
              <a:rPr lang="zh-CN" altLang="en-US" sz="2200" dirty="0" smtClean="0">
                <a:latin typeface="华文楷体" panose="02010600040101010101" pitchFamily="2" charset="-122"/>
                <a:ea typeface="华文楷体" panose="02010600040101010101" pitchFamily="2" charset="-122"/>
              </a:rPr>
              <a:t>两大方面全面评估企业的环境信用情况，突出绿色企业，对绿色企业分为深绿、中绿和浅绿，同时对非绿色企业进行评级划分，从第三方的角度评估企业整体环境表现，得出绿色等级。</a:t>
            </a:r>
          </a:p>
        </p:txBody>
      </p:sp>
      <p:sp>
        <p:nvSpPr>
          <p:cNvPr id="25" name="文本框 24"/>
          <p:cNvSpPr txBox="1"/>
          <p:nvPr/>
        </p:nvSpPr>
        <p:spPr>
          <a:xfrm>
            <a:off x="6264275" y="1982591"/>
            <a:ext cx="5462905" cy="1812804"/>
          </a:xfrm>
          <a:prstGeom prst="rect">
            <a:avLst/>
          </a:prstGeom>
          <a:noFill/>
        </p:spPr>
        <p:txBody>
          <a:bodyPr wrap="square" rtlCol="0">
            <a:spAutoFit/>
          </a:bodyPr>
          <a:lstStyle/>
          <a:p>
            <a:pPr marL="342900" indent="-342900" algn="l">
              <a:lnSpc>
                <a:spcPct val="130000"/>
              </a:lnSpc>
              <a:buFont typeface="Wingdings" panose="05000000000000000000" charset="0"/>
              <a:buChar char="Ø"/>
            </a:pPr>
            <a:r>
              <a:rPr lang="zh-CN" altLang="en-US" sz="2200" dirty="0" smtClean="0">
                <a:latin typeface="华文楷体" panose="02010600040101010101" pitchFamily="2" charset="-122"/>
                <a:ea typeface="华文楷体" panose="02010600040101010101" pitchFamily="2" charset="-122"/>
              </a:rPr>
              <a:t>所有生产经营性企业一致可比评价；</a:t>
            </a:r>
            <a:endParaRPr lang="en-US" altLang="zh-CN" sz="2200" dirty="0" smtClean="0">
              <a:latin typeface="华文楷体" panose="02010600040101010101" pitchFamily="2" charset="-122"/>
              <a:ea typeface="华文楷体" panose="02010600040101010101" pitchFamily="2" charset="-122"/>
            </a:endParaRPr>
          </a:p>
          <a:p>
            <a:pPr marL="342900" indent="-342900" algn="l">
              <a:lnSpc>
                <a:spcPct val="130000"/>
              </a:lnSpc>
              <a:buFont typeface="Wingdings" panose="05000000000000000000" charset="0"/>
              <a:buChar char="Ø"/>
            </a:pPr>
            <a:endParaRPr lang="zh-CN" altLang="en-US" sz="1000" dirty="0" smtClean="0">
              <a:latin typeface="华文楷体" panose="02010600040101010101" pitchFamily="2" charset="-122"/>
              <a:ea typeface="华文楷体" panose="02010600040101010101" pitchFamily="2" charset="-122"/>
            </a:endParaRPr>
          </a:p>
          <a:p>
            <a:pPr marL="342900" indent="-342900" algn="l">
              <a:lnSpc>
                <a:spcPct val="130000"/>
              </a:lnSpc>
              <a:buFont typeface="Wingdings" panose="05000000000000000000" charset="0"/>
              <a:buChar char="Ø"/>
            </a:pPr>
            <a:r>
              <a:rPr lang="zh-CN" altLang="en-US" sz="2200" dirty="0" smtClean="0">
                <a:latin typeface="华文楷体" panose="02010600040101010101" pitchFamily="2" charset="-122"/>
                <a:ea typeface="华文楷体" panose="02010600040101010101" pitchFamily="2" charset="-122"/>
              </a:rPr>
              <a:t>第三方专业机构独立评估；</a:t>
            </a:r>
            <a:endParaRPr lang="en-US" altLang="zh-CN" sz="2200" dirty="0" smtClean="0">
              <a:latin typeface="华文楷体" panose="02010600040101010101" pitchFamily="2" charset="-122"/>
              <a:ea typeface="华文楷体" panose="02010600040101010101" pitchFamily="2" charset="-122"/>
            </a:endParaRPr>
          </a:p>
          <a:p>
            <a:pPr marL="342900" indent="-342900" algn="l">
              <a:lnSpc>
                <a:spcPct val="130000"/>
              </a:lnSpc>
              <a:buFont typeface="Wingdings" panose="05000000000000000000" charset="0"/>
              <a:buChar char="Ø"/>
            </a:pPr>
            <a:endParaRPr lang="en-US" altLang="zh-CN" sz="1000" dirty="0">
              <a:latin typeface="华文楷体" panose="02010600040101010101" pitchFamily="2" charset="-122"/>
              <a:ea typeface="华文楷体" panose="02010600040101010101" pitchFamily="2" charset="-122"/>
            </a:endParaRPr>
          </a:p>
          <a:p>
            <a:pPr marL="342900" indent="-342900" algn="l">
              <a:lnSpc>
                <a:spcPct val="130000"/>
              </a:lnSpc>
              <a:buFont typeface="Wingdings" panose="05000000000000000000" charset="0"/>
              <a:buChar char="Ø"/>
            </a:pPr>
            <a:r>
              <a:rPr lang="zh-CN" altLang="en-US" sz="2200" dirty="0" smtClean="0">
                <a:latin typeface="华文楷体" panose="02010600040101010101" pitchFamily="2" charset="-122"/>
                <a:ea typeface="华文楷体" panose="02010600040101010101" pitchFamily="2" charset="-122"/>
              </a:rPr>
              <a:t>评价指标更完整细化。</a:t>
            </a:r>
          </a:p>
        </p:txBody>
      </p:sp>
      <p:pic>
        <p:nvPicPr>
          <p:cNvPr id="26" name="图片 25" descr="图片11"/>
          <p:cNvPicPr>
            <a:picLocks noChangeAspect="1"/>
          </p:cNvPicPr>
          <p:nvPr/>
        </p:nvPicPr>
        <p:blipFill>
          <a:blip r:embed="rId7"/>
          <a:stretch>
            <a:fillRect/>
          </a:stretch>
        </p:blipFill>
        <p:spPr>
          <a:xfrm>
            <a:off x="8590280" y="6339840"/>
            <a:ext cx="3136900" cy="387350"/>
          </a:xfrm>
          <a:prstGeom prst="rect">
            <a:avLst/>
          </a:prstGeom>
        </p:spPr>
      </p:pic>
      <p:sp>
        <p:nvSpPr>
          <p:cNvPr id="7" name="标题 10"/>
          <p:cNvSpPr>
            <a:spLocks noGrp="1"/>
          </p:cNvSpPr>
          <p:nvPr>
            <p:ph type="title"/>
            <p:custDataLst>
              <p:tags r:id="rId3"/>
            </p:custDataLst>
          </p:nvPr>
        </p:nvSpPr>
        <p:spPr>
          <a:xfrm>
            <a:off x="6267604" y="578485"/>
            <a:ext cx="5619596" cy="672465"/>
          </a:xfrm>
        </p:spPr>
        <p:txBody>
          <a:bodyPr>
            <a:noAutofit/>
          </a:bodyPr>
          <a:lstStyle/>
          <a:p>
            <a:r>
              <a:rPr lang="zh-CN" altLang="en-US" dirty="0" smtClean="0">
                <a:latin typeface="华文楷体" panose="02010600040101010101" pitchFamily="2" charset="-122"/>
                <a:ea typeface="华文楷体" panose="02010600040101010101" pitchFamily="2" charset="-122"/>
              </a:rPr>
              <a:t>联合赤道绿色评级方法体系</a:t>
            </a:r>
            <a:endParaRPr lang="zh-CN" altLang="en-US" dirty="0">
              <a:latin typeface="华文楷体" panose="02010600040101010101" pitchFamily="2" charset="-122"/>
              <a:ea typeface="华文楷体" panose="02010600040101010101" pitchFamily="2" charset="-122"/>
            </a:endParaRPr>
          </a:p>
        </p:txBody>
      </p:sp>
      <p:sp>
        <p:nvSpPr>
          <p:cNvPr id="8" name="文本框 7"/>
          <p:cNvSpPr txBox="1">
            <a:spLocks noChangeArrowheads="1"/>
          </p:cNvSpPr>
          <p:nvPr>
            <p:custDataLst>
              <p:tags r:id="rId4"/>
            </p:custDataLst>
          </p:nvPr>
        </p:nvSpPr>
        <p:spPr bwMode="auto">
          <a:xfrm>
            <a:off x="1280160" y="4925695"/>
            <a:ext cx="9631045" cy="1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92500" lnSpcReduction="20000"/>
          </a:bodyPr>
          <a:lstStyle>
            <a:lvl1pPr algn="just">
              <a:lnSpc>
                <a:spcPct val="150000"/>
              </a:lnSpc>
              <a:spcBef>
                <a:spcPts val="1200"/>
              </a:spcBef>
              <a:spcAft>
                <a:spcPts val="600"/>
              </a:spcAft>
              <a:buClr>
                <a:srgbClr val="5FACC0"/>
              </a:buClr>
              <a:buSzPct val="60000"/>
              <a:buFont typeface="Wingdings 2" panose="05020102010507070707" pitchFamily="18" charset="2"/>
              <a:buChar char=""/>
              <a:defRPr sz="2000">
                <a:solidFill>
                  <a:srgbClr val="286991"/>
                </a:solidFill>
                <a:latin typeface="Arial" panose="020B0604020202020204" pitchFamily="34" charset="0"/>
                <a:ea typeface="黑体" panose="02010609060101010101" charset="-122"/>
              </a:defRPr>
            </a:lvl1pPr>
            <a:lvl2pPr marL="742950" indent="-285750" algn="just">
              <a:lnSpc>
                <a:spcPct val="150000"/>
              </a:lnSpc>
              <a:spcBef>
                <a:spcPts val="1200"/>
              </a:spcBef>
              <a:spcAft>
                <a:spcPts val="600"/>
              </a:spcAft>
              <a:buClr>
                <a:srgbClr val="9FCDD9"/>
              </a:buClr>
              <a:buFont typeface="幼圆" panose="02010509060101010101" pitchFamily="49" charset="-122"/>
              <a:buChar char=" "/>
              <a:defRPr>
                <a:solidFill>
                  <a:srgbClr val="7D7D7D"/>
                </a:solidFill>
                <a:latin typeface="幼圆" panose="02010509060101010101" pitchFamily="49" charset="-122"/>
                <a:ea typeface="黑体" panose="02010609060101010101" charset="-122"/>
              </a:defRPr>
            </a:lvl2pPr>
            <a:lvl3pPr marL="1143000" indent="-228600">
              <a:lnSpc>
                <a:spcPct val="90000"/>
              </a:lnSpc>
              <a:spcBef>
                <a:spcPts val="500"/>
              </a:spcBef>
              <a:buFont typeface="Arial" panose="020B0604020202020204" pitchFamily="34" charset="0"/>
              <a:buChar char="•"/>
              <a:defRPr sz="2000">
                <a:solidFill>
                  <a:srgbClr val="3D3F4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3D3F4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3D3F4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3D3F4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3D3F4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3D3F4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3D3F41"/>
                </a:solidFill>
                <a:latin typeface="Calibri" panose="020F0502020204030204" pitchFamily="34" charset="0"/>
                <a:ea typeface="幼圆" panose="02010509060101010101" pitchFamily="49" charset="-122"/>
              </a:defRPr>
            </a:lvl9pPr>
          </a:lstStyle>
          <a:p>
            <a:pPr algn="l">
              <a:lnSpc>
                <a:spcPct val="130000"/>
              </a:lnSpc>
              <a:spcBef>
                <a:spcPts val="600"/>
              </a:spcBef>
              <a:buClr>
                <a:srgbClr val="826951"/>
              </a:buClr>
              <a:buSzPct val="80000"/>
              <a:buNone/>
            </a:pPr>
            <a:r>
              <a:rPr lang="en-US" altLang="zh-CN" b="1" dirty="0" smtClean="0">
                <a:solidFill>
                  <a:srgbClr val="032B7D"/>
                </a:solidFill>
                <a:latin typeface="华文楷体" panose="02010600040101010101" pitchFamily="2" charset="-122"/>
                <a:ea typeface="华文楷体" panose="02010600040101010101" pitchFamily="2" charset="-122"/>
              </a:rPr>
              <a:t>        </a:t>
            </a:r>
            <a:r>
              <a:rPr lang="zh-CN" altLang="en-US" sz="2400" b="1" dirty="0" smtClean="0">
                <a:solidFill>
                  <a:srgbClr val="032B7D"/>
                </a:solidFill>
                <a:latin typeface="华文楷体" panose="02010600040101010101" pitchFamily="2" charset="-122"/>
                <a:ea typeface="华文楷体" panose="02010600040101010101" pitchFamily="2" charset="-122"/>
              </a:rPr>
              <a:t>对企业主体进行绿色评级可以为金融机构投资决策提供协助，从而更全面的了解企业环境风险，进而内生化为企业财务风险，倒逼企业重视环境保护</a:t>
            </a:r>
            <a:r>
              <a:rPr lang="zh-CN" altLang="en-US" sz="2400" b="1" dirty="0">
                <a:solidFill>
                  <a:srgbClr val="032B7D"/>
                </a:solidFill>
                <a:latin typeface="华文楷体" panose="02010600040101010101" pitchFamily="2" charset="-122"/>
                <a:ea typeface="华文楷体" panose="02010600040101010101" pitchFamily="2" charset="-122"/>
              </a:rPr>
              <a:t>。体现</a:t>
            </a:r>
            <a:r>
              <a:rPr lang="zh-CN" altLang="en-US" sz="2600" b="1" dirty="0" smtClean="0">
                <a:solidFill>
                  <a:srgbClr val="032B7D"/>
                </a:solidFill>
                <a:latin typeface="华文楷体" panose="02010600040101010101" pitchFamily="2" charset="-122"/>
                <a:ea typeface="华文楷体" panose="02010600040101010101" pitchFamily="2" charset="-122"/>
              </a:rPr>
              <a:t>“赤道原则”。</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11"/>
          <p:cNvPicPr>
            <a:picLocks noChangeAspect="1"/>
          </p:cNvPicPr>
          <p:nvPr/>
        </p:nvPicPr>
        <p:blipFill>
          <a:blip r:embed="rId6"/>
          <a:stretch>
            <a:fillRect/>
          </a:stretch>
        </p:blipFill>
        <p:spPr>
          <a:xfrm>
            <a:off x="8590280" y="6339840"/>
            <a:ext cx="3136900" cy="387350"/>
          </a:xfrm>
          <a:prstGeom prst="rect">
            <a:avLst/>
          </a:prstGeom>
        </p:spPr>
      </p:pic>
      <p:sp>
        <p:nvSpPr>
          <p:cNvPr id="11" name="标题 10"/>
          <p:cNvSpPr>
            <a:spLocks noGrp="1"/>
          </p:cNvSpPr>
          <p:nvPr>
            <p:ph type="title"/>
            <p:custDataLst>
              <p:tags r:id="rId2"/>
            </p:custDataLst>
          </p:nvPr>
        </p:nvSpPr>
        <p:spPr>
          <a:xfrm>
            <a:off x="6203649" y="698372"/>
            <a:ext cx="5619596" cy="672465"/>
          </a:xfrm>
        </p:spPr>
        <p:txBody>
          <a:bodyPr>
            <a:noAutofit/>
          </a:bodyPr>
          <a:lstStyle/>
          <a:p>
            <a:r>
              <a:rPr lang="zh-CN" altLang="en-US" dirty="0" smtClean="0">
                <a:latin typeface="华文楷体" panose="02010600040101010101" pitchFamily="2" charset="-122"/>
                <a:ea typeface="华文楷体" panose="02010600040101010101" pitchFamily="2" charset="-122"/>
              </a:rPr>
              <a:t>联合赤道绿色评级方法体系</a:t>
            </a:r>
            <a:endParaRPr lang="zh-CN" altLang="en-US" dirty="0">
              <a:latin typeface="华文楷体" panose="02010600040101010101" pitchFamily="2" charset="-122"/>
              <a:ea typeface="华文楷体" panose="02010600040101010101" pitchFamily="2" charset="-122"/>
            </a:endParaRPr>
          </a:p>
        </p:txBody>
      </p:sp>
      <p:sp>
        <p:nvSpPr>
          <p:cNvPr id="5" name="L 形 15"/>
          <p:cNvSpPr/>
          <p:nvPr>
            <p:custDataLst>
              <p:tags r:id="rId3"/>
            </p:custDataLst>
          </p:nvPr>
        </p:nvSpPr>
        <p:spPr bwMode="auto">
          <a:xfrm rot="5400000">
            <a:off x="911395" y="2036893"/>
            <a:ext cx="342900" cy="342900"/>
          </a:xfrm>
          <a:custGeom>
            <a:avLst/>
            <a:gdLst>
              <a:gd name="T0" fmla="*/ 0 w 342900"/>
              <a:gd name="T1" fmla="*/ 0 h 342900"/>
              <a:gd name="T2" fmla="*/ 114299 w 342900"/>
              <a:gd name="T3" fmla="*/ 0 h 342900"/>
              <a:gd name="T4" fmla="*/ 114299 w 342900"/>
              <a:gd name="T5" fmla="*/ 228601 h 342900"/>
              <a:gd name="T6" fmla="*/ 342900 w 342900"/>
              <a:gd name="T7" fmla="*/ 228601 h 342900"/>
              <a:gd name="T8" fmla="*/ 342900 w 342900"/>
              <a:gd name="T9" fmla="*/ 342900 h 342900"/>
              <a:gd name="T10" fmla="*/ 0 w 342900"/>
              <a:gd name="T11" fmla="*/ 342900 h 342900"/>
              <a:gd name="T12" fmla="*/ 0 w 342900"/>
              <a:gd name="T13" fmla="*/ 0 h 3429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900" h="342900">
                <a:moveTo>
                  <a:pt x="0" y="0"/>
                </a:moveTo>
                <a:lnTo>
                  <a:pt x="114299" y="0"/>
                </a:lnTo>
                <a:lnTo>
                  <a:pt x="114299" y="228601"/>
                </a:lnTo>
                <a:lnTo>
                  <a:pt x="342900" y="228601"/>
                </a:lnTo>
                <a:lnTo>
                  <a:pt x="342900" y="342900"/>
                </a:lnTo>
                <a:lnTo>
                  <a:pt x="0" y="3429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ormAutofit fontScale="97500" lnSpcReduction="10000"/>
          </a:bodyPr>
          <a:lstStyle/>
          <a:p>
            <a:endParaRPr lang="zh-CN" altLang="en-US"/>
          </a:p>
        </p:txBody>
      </p:sp>
      <p:sp>
        <p:nvSpPr>
          <p:cNvPr id="7" name="矩形 6"/>
          <p:cNvSpPr/>
          <p:nvPr/>
        </p:nvSpPr>
        <p:spPr>
          <a:xfrm>
            <a:off x="1082845" y="2148960"/>
            <a:ext cx="1620957" cy="523220"/>
          </a:xfrm>
          <a:prstGeom prst="rect">
            <a:avLst/>
          </a:prstGeom>
        </p:spPr>
        <p:txBody>
          <a:bodyPr wrap="none">
            <a:spAutoFit/>
          </a:bodyPr>
          <a:lstStyle/>
          <a:p>
            <a:r>
              <a:rPr lang="zh-CN" altLang="en-US" sz="2800" b="1" dirty="0" smtClean="0">
                <a:latin typeface="华文楷体" panose="02010600040101010101" pitchFamily="2" charset="-122"/>
                <a:ea typeface="华文楷体" panose="02010600040101010101" pitchFamily="2" charset="-122"/>
              </a:rPr>
              <a:t>绿色企业</a:t>
            </a:r>
            <a:endParaRPr lang="zh-CN" altLang="en-US" sz="2800" b="1" dirty="0">
              <a:latin typeface="华文楷体" panose="02010600040101010101" pitchFamily="2" charset="-122"/>
              <a:ea typeface="华文楷体" panose="02010600040101010101" pitchFamily="2" charset="-122"/>
            </a:endParaRPr>
          </a:p>
        </p:txBody>
      </p:sp>
      <p:sp>
        <p:nvSpPr>
          <p:cNvPr id="3" name="矩形 2"/>
          <p:cNvSpPr/>
          <p:nvPr/>
        </p:nvSpPr>
        <p:spPr>
          <a:xfrm>
            <a:off x="769155" y="2672180"/>
            <a:ext cx="3558080" cy="1938992"/>
          </a:xfrm>
          <a:prstGeom prst="rect">
            <a:avLst/>
          </a:prstGeom>
        </p:spPr>
        <p:txBody>
          <a:bodyPr wrap="square">
            <a:spAutoFit/>
          </a:bodyPr>
          <a:lstStyle/>
          <a:p>
            <a:r>
              <a:rPr lang="zh-CN" altLang="en-US"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        绿色</a:t>
            </a:r>
            <a:r>
              <a:rPr lang="zh-CN" altLang="en-US" sz="24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企业是指主营业务属于对环境改善有贡献的绿色产业，且其环境表现合规、合法，诚信经营的企业。</a:t>
            </a:r>
            <a:endParaRPr lang="en-US" altLang="zh-CN" sz="24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endParaRPr>
          </a:p>
        </p:txBody>
      </p:sp>
      <p:pic>
        <p:nvPicPr>
          <p:cNvPr id="50" name="图片 49"/>
          <p:cNvPicPr>
            <a:picLocks noChangeAspect="1"/>
          </p:cNvPicPr>
          <p:nvPr/>
        </p:nvPicPr>
        <p:blipFill>
          <a:blip r:embed="rId7"/>
          <a:stretch>
            <a:fillRect/>
          </a:stretch>
        </p:blipFill>
        <p:spPr>
          <a:xfrm>
            <a:off x="4368800" y="1548036"/>
            <a:ext cx="7563744" cy="3938363"/>
          </a:xfrm>
          <a:prstGeom prst="rect">
            <a:avLst/>
          </a:prstGeom>
        </p:spPr>
      </p:pic>
    </p:spTree>
    <p:custDataLst>
      <p:tags r:id="rId1"/>
    </p:custDataLst>
    <p:extLst>
      <p:ext uri="{BB962C8B-B14F-4D97-AF65-F5344CB8AC3E}">
        <p14:creationId xmlns:p14="http://schemas.microsoft.com/office/powerpoint/2010/main" val="2123271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11"/>
          <p:cNvPicPr>
            <a:picLocks noChangeAspect="1"/>
          </p:cNvPicPr>
          <p:nvPr/>
        </p:nvPicPr>
        <p:blipFill>
          <a:blip r:embed="rId6"/>
          <a:stretch>
            <a:fillRect/>
          </a:stretch>
        </p:blipFill>
        <p:spPr>
          <a:xfrm>
            <a:off x="8590280" y="6339840"/>
            <a:ext cx="3136900" cy="387350"/>
          </a:xfrm>
          <a:prstGeom prst="rect">
            <a:avLst/>
          </a:prstGeom>
        </p:spPr>
      </p:pic>
      <p:sp>
        <p:nvSpPr>
          <p:cNvPr id="11" name="标题 10"/>
          <p:cNvSpPr>
            <a:spLocks noGrp="1"/>
          </p:cNvSpPr>
          <p:nvPr>
            <p:ph type="title"/>
            <p:custDataLst>
              <p:tags r:id="rId2"/>
            </p:custDataLst>
          </p:nvPr>
        </p:nvSpPr>
        <p:spPr>
          <a:xfrm>
            <a:off x="6203649" y="698372"/>
            <a:ext cx="5619596" cy="672465"/>
          </a:xfrm>
        </p:spPr>
        <p:txBody>
          <a:bodyPr>
            <a:noAutofit/>
          </a:bodyPr>
          <a:lstStyle/>
          <a:p>
            <a:r>
              <a:rPr lang="zh-CN" altLang="en-US" dirty="0" smtClean="0">
                <a:latin typeface="华文楷体" panose="02010600040101010101" pitchFamily="2" charset="-122"/>
                <a:ea typeface="华文楷体" panose="02010600040101010101" pitchFamily="2" charset="-122"/>
              </a:rPr>
              <a:t>联合赤道绿色评级方法体系</a:t>
            </a:r>
            <a:endParaRPr lang="zh-CN" altLang="en-US" dirty="0">
              <a:latin typeface="华文楷体" panose="02010600040101010101" pitchFamily="2" charset="-122"/>
              <a:ea typeface="华文楷体" panose="02010600040101010101" pitchFamily="2" charset="-122"/>
            </a:endParaRPr>
          </a:p>
        </p:txBody>
      </p:sp>
      <p:sp>
        <p:nvSpPr>
          <p:cNvPr id="5" name="L 形 15"/>
          <p:cNvSpPr/>
          <p:nvPr>
            <p:custDataLst>
              <p:tags r:id="rId3"/>
            </p:custDataLst>
          </p:nvPr>
        </p:nvSpPr>
        <p:spPr bwMode="auto">
          <a:xfrm rot="5400000">
            <a:off x="932640" y="1823820"/>
            <a:ext cx="342900" cy="342900"/>
          </a:xfrm>
          <a:custGeom>
            <a:avLst/>
            <a:gdLst>
              <a:gd name="T0" fmla="*/ 0 w 342900"/>
              <a:gd name="T1" fmla="*/ 0 h 342900"/>
              <a:gd name="T2" fmla="*/ 114299 w 342900"/>
              <a:gd name="T3" fmla="*/ 0 h 342900"/>
              <a:gd name="T4" fmla="*/ 114299 w 342900"/>
              <a:gd name="T5" fmla="*/ 228601 h 342900"/>
              <a:gd name="T6" fmla="*/ 342900 w 342900"/>
              <a:gd name="T7" fmla="*/ 228601 h 342900"/>
              <a:gd name="T8" fmla="*/ 342900 w 342900"/>
              <a:gd name="T9" fmla="*/ 342900 h 342900"/>
              <a:gd name="T10" fmla="*/ 0 w 342900"/>
              <a:gd name="T11" fmla="*/ 342900 h 342900"/>
              <a:gd name="T12" fmla="*/ 0 w 342900"/>
              <a:gd name="T13" fmla="*/ 0 h 3429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900" h="342900">
                <a:moveTo>
                  <a:pt x="0" y="0"/>
                </a:moveTo>
                <a:lnTo>
                  <a:pt x="114299" y="0"/>
                </a:lnTo>
                <a:lnTo>
                  <a:pt x="114299" y="228601"/>
                </a:lnTo>
                <a:lnTo>
                  <a:pt x="342900" y="228601"/>
                </a:lnTo>
                <a:lnTo>
                  <a:pt x="342900" y="342900"/>
                </a:lnTo>
                <a:lnTo>
                  <a:pt x="0" y="3429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ormAutofit fontScale="97500" lnSpcReduction="10000"/>
          </a:bodyPr>
          <a:lstStyle/>
          <a:p>
            <a:endParaRPr lang="zh-CN" altLang="en-US"/>
          </a:p>
        </p:txBody>
      </p:sp>
      <p:sp>
        <p:nvSpPr>
          <p:cNvPr id="7" name="矩形 6"/>
          <p:cNvSpPr/>
          <p:nvPr/>
        </p:nvSpPr>
        <p:spPr>
          <a:xfrm>
            <a:off x="1104090" y="1935887"/>
            <a:ext cx="1620957" cy="523220"/>
          </a:xfrm>
          <a:prstGeom prst="rect">
            <a:avLst/>
          </a:prstGeom>
        </p:spPr>
        <p:txBody>
          <a:bodyPr wrap="none">
            <a:spAutoFit/>
          </a:bodyPr>
          <a:lstStyle/>
          <a:p>
            <a:r>
              <a:rPr lang="zh-CN" altLang="en-US" sz="2800" b="1" dirty="0">
                <a:latin typeface="华文楷体" panose="02010600040101010101" pitchFamily="2" charset="-122"/>
                <a:ea typeface="华文楷体" panose="02010600040101010101" pitchFamily="2" charset="-122"/>
              </a:rPr>
              <a:t>评级体系</a:t>
            </a:r>
          </a:p>
        </p:txBody>
      </p:sp>
      <p:sp>
        <p:nvSpPr>
          <p:cNvPr id="3" name="矩形 2"/>
          <p:cNvSpPr/>
          <p:nvPr/>
        </p:nvSpPr>
        <p:spPr>
          <a:xfrm>
            <a:off x="932640" y="2509620"/>
            <a:ext cx="3529687" cy="2677656"/>
          </a:xfrm>
          <a:prstGeom prst="rect">
            <a:avLst/>
          </a:prstGeom>
        </p:spPr>
        <p:txBody>
          <a:bodyPr wrap="square">
            <a:spAutoFit/>
          </a:bodyPr>
          <a:lstStyle/>
          <a:p>
            <a:r>
              <a:rPr lang="zh-CN" altLang="en-US"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       综合</a:t>
            </a:r>
            <a:r>
              <a:rPr lang="zh-CN" altLang="en-US" sz="24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考虑企业主营业务环境影响贡献度、企业在污染防治、生态保护、环境管理、</a:t>
            </a:r>
            <a:r>
              <a:rPr lang="zh-CN" altLang="en-US"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社会影响、信息公开、环境表彰</a:t>
            </a:r>
            <a:r>
              <a:rPr lang="en-US" altLang="zh-CN"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6</a:t>
            </a:r>
            <a:r>
              <a:rPr lang="zh-CN" altLang="en-US"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个方面</a:t>
            </a:r>
            <a:r>
              <a:rPr lang="zh-CN" altLang="en-US" sz="24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的环境表现，最终得到企业绿色</a:t>
            </a:r>
            <a:r>
              <a:rPr lang="zh-CN" altLang="en-US" sz="2400" dirty="0" smtClean="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rPr>
              <a:t>等级。</a:t>
            </a:r>
            <a:endParaRPr lang="en-US" altLang="zh-CN" sz="24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endParaRPr>
          </a:p>
        </p:txBody>
      </p:sp>
      <p:graphicFrame>
        <p:nvGraphicFramePr>
          <p:cNvPr id="38" name="图示 37"/>
          <p:cNvGraphicFramePr/>
          <p:nvPr>
            <p:extLst>
              <p:ext uri="{D42A27DB-BD31-4B8C-83A1-F6EECF244321}">
                <p14:modId xmlns:p14="http://schemas.microsoft.com/office/powerpoint/2010/main" val="1305919861"/>
              </p:ext>
            </p:extLst>
          </p:nvPr>
        </p:nvGraphicFramePr>
        <p:xfrm>
          <a:off x="4694231" y="1370837"/>
          <a:ext cx="6941042" cy="42608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9" name="左大括号 38"/>
          <p:cNvSpPr/>
          <p:nvPr/>
        </p:nvSpPr>
        <p:spPr>
          <a:xfrm rot="16200000">
            <a:off x="8502786" y="3710006"/>
            <a:ext cx="436241" cy="341135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椭圆 43"/>
          <p:cNvSpPr/>
          <p:nvPr/>
        </p:nvSpPr>
        <p:spPr>
          <a:xfrm>
            <a:off x="7211705" y="5690772"/>
            <a:ext cx="2947025" cy="587886"/>
          </a:xfrm>
          <a:prstGeom prst="ellipse">
            <a:avLst/>
          </a:prstGeom>
          <a:solidFill>
            <a:srgbClr val="7BBAE5"/>
          </a:solidFill>
          <a:ln>
            <a:solidFill>
              <a:srgbClr val="A3D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华文楷体" panose="02010600040101010101" pitchFamily="2" charset="-122"/>
                <a:ea typeface="华文楷体" panose="02010600040101010101" pitchFamily="2" charset="-122"/>
              </a:rPr>
              <a:t>最终绿色等级</a:t>
            </a:r>
            <a:endParaRPr lang="zh-CN" altLang="en-US" sz="2400" dirty="0">
              <a:latin typeface="华文楷体" panose="02010600040101010101" pitchFamily="2" charset="-122"/>
              <a:ea typeface="华文楷体" panose="02010600040101010101" pitchFamily="2" charset="-122"/>
            </a:endParaRPr>
          </a:p>
        </p:txBody>
      </p:sp>
    </p:spTree>
    <p:custDataLst>
      <p:tags r:id="rId1"/>
    </p:custDataLst>
    <p:extLst>
      <p:ext uri="{BB962C8B-B14F-4D97-AF65-F5344CB8AC3E}">
        <p14:creationId xmlns:p14="http://schemas.microsoft.com/office/powerpoint/2010/main" val="29248364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338"/>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4_25*i*3"/>
  <p:tag name="KSO_WM_TEMPLATE_CATEGORY" val="custom"/>
  <p:tag name="KSO_WM_TEMPLATE_INDEX" val="160134"/>
  <p:tag name="KSO_WM_UNIT_INDEX" val="3"/>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4_25*i*3"/>
  <p:tag name="KSO_WM_TEMPLATE_CATEGORY" val="custom"/>
  <p:tag name="KSO_WM_TEMPLATE_INDEX" val="160134"/>
  <p:tag name="KSO_WM_UNIT_INDEX" val="3"/>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4_25*i*3"/>
  <p:tag name="KSO_WM_TEMPLATE_CATEGORY" val="custom"/>
  <p:tag name="KSO_WM_TEMPLATE_INDEX" val="160134"/>
  <p:tag name="KSO_WM_UNIT_INDEX" val="3"/>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4_25*i*3"/>
  <p:tag name="KSO_WM_TEMPLATE_CATEGORY" val="custom"/>
  <p:tag name="KSO_WM_TEMPLATE_INDEX" val="160134"/>
  <p:tag name="KSO_WM_UNIT_INDEX" val="3"/>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4_25*i*3"/>
  <p:tag name="KSO_WM_TEMPLATE_CATEGORY" val="custom"/>
  <p:tag name="KSO_WM_TEMPLATE_INDEX" val="160134"/>
  <p:tag name="KSO_WM_UNIT_INDEX" val="3"/>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4_25*i*3"/>
  <p:tag name="KSO_WM_TEMPLATE_CATEGORY" val="custom"/>
  <p:tag name="KSO_WM_TEMPLATE_INDEX" val="160134"/>
  <p:tag name="KSO_WM_UNIT_INDEX" val="3"/>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4_25*i*3"/>
  <p:tag name="KSO_WM_TEMPLATE_CATEGORY" val="custom"/>
  <p:tag name="KSO_WM_TEMPLATE_INDEX" val="160134"/>
  <p:tag name="KSO_WM_UNIT_INDEX" val="3"/>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8"/>
  <p:tag name="KSO_WM_TAG_VERSION" val="1.0"/>
  <p:tag name="KSO_WM_SLIDE_ID" val="custom160338_4"/>
  <p:tag name="KSO_WM_SLIDE_INDEX" val="4"/>
  <p:tag name="KSO_WM_SLIDE_ITEM_CNT" val="3"/>
  <p:tag name="KSO_WM_SLIDE_LAYOUT" val="a_f_d"/>
  <p:tag name="KSO_WM_SLIDE_LAYOUT_CNT" val="1_1_1"/>
  <p:tag name="KSO_WM_SLIDE_TYPE" val="text"/>
  <p:tag name="KSO_WM_BEAUTIFY_FLAG" val="#wm#"/>
  <p:tag name="KSO_WM_SLIDE_POSITION" val="66*90"/>
  <p:tag name="KSO_WM_SLIDE_SIZE" val="828*426"/>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8_22*i*0"/>
  <p:tag name="KSO_WM_TEMPLATE_CATEGORY" val="custom"/>
  <p:tag name="KSO_WM_TEMPLATE_INDEX" val="160338"/>
  <p:tag name="KSO_WM_UNIT_INDEX" val="0"/>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8_22*i*0"/>
  <p:tag name="KSO_WM_TEMPLATE_CATEGORY" val="custom"/>
  <p:tag name="KSO_WM_TEMPLATE_INDEX" val="160338"/>
  <p:tag name="KSO_WM_UNIT_INDEX" val="0"/>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338"/>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8_22*i*0"/>
  <p:tag name="KSO_WM_TEMPLATE_CATEGORY" val="custom"/>
  <p:tag name="KSO_WM_TEMPLATE_INDEX" val="160338"/>
  <p:tag name="KSO_WM_UNIT_INDEX" val="0"/>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8_22*i*0"/>
  <p:tag name="KSO_WM_TEMPLATE_CATEGORY" val="custom"/>
  <p:tag name="KSO_WM_TEMPLATE_INDEX" val="160338"/>
  <p:tag name="KSO_WM_UNIT_INDEX" val="0"/>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8"/>
  <p:tag name="KSO_WM_TAG_VERSION" val="1.0"/>
  <p:tag name="KSO_WM_SLIDE_ID" val="custom160338_4"/>
  <p:tag name="KSO_WM_SLIDE_INDEX" val="4"/>
  <p:tag name="KSO_WM_SLIDE_ITEM_CNT" val="3"/>
  <p:tag name="KSO_WM_SLIDE_LAYOUT" val="a_f_d"/>
  <p:tag name="KSO_WM_SLIDE_LAYOUT_CNT" val="1_1_1"/>
  <p:tag name="KSO_WM_SLIDE_TYPE" val="text"/>
  <p:tag name="KSO_WM_BEAUTIFY_FLAG" val="#wm#"/>
  <p:tag name="KSO_WM_SLIDE_POSITION" val="66*90"/>
  <p:tag name="KSO_WM_SLIDE_SIZE" val="828*426"/>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8"/>
  <p:tag name="KSO_WM_UNIT_TYPE" val="a"/>
  <p:tag name="KSO_WM_UNIT_INDEX" val="1"/>
  <p:tag name="KSO_WM_UNIT_ID" val="custom160338_22*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8"/>
  <p:tag name="KSO_WM_TAG_VERSION" val="1.0"/>
  <p:tag name="KSO_WM_SLIDE_ID" val="custom160338_4"/>
  <p:tag name="KSO_WM_SLIDE_INDEX" val="4"/>
  <p:tag name="KSO_WM_SLIDE_ITEM_CNT" val="3"/>
  <p:tag name="KSO_WM_SLIDE_LAYOUT" val="a_f_d"/>
  <p:tag name="KSO_WM_SLIDE_LAYOUT_CNT" val="1_1_1"/>
  <p:tag name="KSO_WM_SLIDE_TYPE" val="text"/>
  <p:tag name="KSO_WM_BEAUTIFY_FLAG" val="#wm#"/>
  <p:tag name="KSO_WM_SLIDE_POSITION" val="66*90"/>
  <p:tag name="KSO_WM_SLIDE_SIZE" val="828*426"/>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8"/>
  <p:tag name="KSO_WM_UNIT_TYPE" val="a"/>
  <p:tag name="KSO_WM_UNIT_INDEX" val="1"/>
  <p:tag name="KSO_WM_UNIT_ID" val="custom160338_22*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8_22*i*0"/>
  <p:tag name="KSO_WM_TEMPLATE_CATEGORY" val="custom"/>
  <p:tag name="KSO_WM_TEMPLATE_INDEX" val="160338"/>
  <p:tag name="KSO_WM_UNIT_INDEX" val="0"/>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8_22*i*0"/>
  <p:tag name="KSO_WM_TEMPLATE_CATEGORY" val="custom"/>
  <p:tag name="KSO_WM_TEMPLATE_INDEX" val="160338"/>
  <p:tag name="KSO_WM_UNIT_INDEX" val="0"/>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8_22*i*0"/>
  <p:tag name="KSO_WM_TEMPLATE_CATEGORY" val="custom"/>
  <p:tag name="KSO_WM_TEMPLATE_INDEX" val="160338"/>
  <p:tag name="KSO_WM_UNIT_INDEX" val="0"/>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8"/>
  <p:tag name="KSO_WM_TAG_VERSION" val="1.0"/>
  <p:tag name="KSO_WM_SLIDE_ID" val="custom160338_4"/>
  <p:tag name="KSO_WM_SLIDE_INDEX" val="4"/>
  <p:tag name="KSO_WM_SLIDE_ITEM_CNT" val="3"/>
  <p:tag name="KSO_WM_SLIDE_LAYOUT" val="a_f_d"/>
  <p:tag name="KSO_WM_SLIDE_LAYOUT_CNT" val="1_1_1"/>
  <p:tag name="KSO_WM_SLIDE_TYPE" val="text"/>
  <p:tag name="KSO_WM_BEAUTIFY_FLAG" val="#wm#"/>
  <p:tag name="KSO_WM_SLIDE_POSITION" val="66*90"/>
  <p:tag name="KSO_WM_SLIDE_SIZE" val="828*426"/>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302*i*0"/>
  <p:tag name="KSO_WM_TEMPLATE_CATEGORY" val="custom"/>
  <p:tag name="KSO_WM_TEMPLATE_INDEX" val="176"/>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5_20*i*2"/>
  <p:tag name="KSO_WM_TEMPLATE_CATEGORY" val="custom"/>
  <p:tag name="KSO_WM_TEMPLATE_INDEX" val="160335"/>
  <p:tag name="KSO_WM_UNIT_INDEX" val="2"/>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8"/>
  <p:tag name="KSO_WM_UNIT_TYPE" val="a"/>
  <p:tag name="KSO_WM_UNIT_INDEX" val="1"/>
  <p:tag name="KSO_WM_UNIT_ID" val="custom160338_22*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5"/>
  <p:tag name="KSO_WM_UNIT_ID" val="custom160335_20*f*1"/>
  <p:tag name="KSO_WM_UNIT_TYPE" val="f"/>
  <p:tag name="KSO_WM_UNIT_INDEX" val="1"/>
  <p:tag name="KSO_WM_UNIT_CLEAR" val="1"/>
  <p:tag name="KSO_WM_UNIT_LAYERLEVEL" val="1"/>
  <p:tag name="KSO_WM_UNIT_VALUE" val="96"/>
  <p:tag name="KSO_WM_UNIT_HIGHLIGHT" val="0"/>
  <p:tag name="KSO_WM_UNIT_COMPATIBLE" val="0"/>
  <p:tag name="KSO_WM_UNIT_PRESET_TEXT_INDEX" val="4"/>
  <p:tag name="KSO_WM_UNIT_PRESET_TEXT_LEN" val="150"/>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8"/>
  <p:tag name="KSO_WM_TAG_VERSION" val="1.0"/>
  <p:tag name="KSO_WM_SLIDE_ID" val="custom160338_4"/>
  <p:tag name="KSO_WM_SLIDE_INDEX" val="4"/>
  <p:tag name="KSO_WM_SLIDE_ITEM_CNT" val="3"/>
  <p:tag name="KSO_WM_SLIDE_LAYOUT" val="a_f_d"/>
  <p:tag name="KSO_WM_SLIDE_LAYOUT_CNT" val="1_1_1"/>
  <p:tag name="KSO_WM_SLIDE_TYPE" val="text"/>
  <p:tag name="KSO_WM_BEAUTIFY_FLAG" val="#wm#"/>
  <p:tag name="KSO_WM_SLIDE_POSITION" val="66*90"/>
  <p:tag name="KSO_WM_SLIDE_SIZE" val="828*426"/>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8"/>
  <p:tag name="KSO_WM_UNIT_TYPE" val="a"/>
  <p:tag name="KSO_WM_UNIT_INDEX" val="1"/>
  <p:tag name="KSO_WM_UNIT_ID" val="custom160338_22*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8_22*i*0"/>
  <p:tag name="KSO_WM_TEMPLATE_CATEGORY" val="custom"/>
  <p:tag name="KSO_WM_TEMPLATE_INDEX" val="160338"/>
  <p:tag name="KSO_WM_UNIT_INDEX" val="0"/>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8"/>
  <p:tag name="KSO_WM_TAG_VERSION" val="1.0"/>
  <p:tag name="KSO_WM_SLIDE_ID" val="custom160338_4"/>
  <p:tag name="KSO_WM_SLIDE_INDEX" val="4"/>
  <p:tag name="KSO_WM_SLIDE_ITEM_CNT" val="3"/>
  <p:tag name="KSO_WM_SLIDE_LAYOUT" val="a_f_d"/>
  <p:tag name="KSO_WM_SLIDE_LAYOUT_CNT" val="1_1_1"/>
  <p:tag name="KSO_WM_SLIDE_TYPE" val="text"/>
  <p:tag name="KSO_WM_BEAUTIFY_FLAG" val="#wm#"/>
  <p:tag name="KSO_WM_SLIDE_POSITION" val="66*90"/>
  <p:tag name="KSO_WM_SLIDE_SIZE" val="828*426"/>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8"/>
  <p:tag name="KSO_WM_UNIT_TYPE" val="a"/>
  <p:tag name="KSO_WM_UNIT_INDEX" val="1"/>
  <p:tag name="KSO_WM_UNIT_ID" val="custom160338_22*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8_22*i*0"/>
  <p:tag name="KSO_WM_TEMPLATE_CATEGORY" val="custom"/>
  <p:tag name="KSO_WM_TEMPLATE_INDEX" val="160338"/>
  <p:tag name="KSO_WM_UNIT_INDEX" val="0"/>
</p:tagLst>
</file>

<file path=ppt/tags/tag3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8"/>
  <p:tag name="KSO_WM_TAG_VERSION" val="1.0"/>
  <p:tag name="KSO_WM_SLIDE_ID" val="custom160338_4"/>
  <p:tag name="KSO_WM_SLIDE_INDEX" val="4"/>
  <p:tag name="KSO_WM_SLIDE_ITEM_CNT" val="3"/>
  <p:tag name="KSO_WM_SLIDE_LAYOUT" val="a_f_d"/>
  <p:tag name="KSO_WM_SLIDE_LAYOUT_CNT" val="1_1_1"/>
  <p:tag name="KSO_WM_SLIDE_TYPE" val="text"/>
  <p:tag name="KSO_WM_BEAUTIFY_FLAG" val="#wm#"/>
  <p:tag name="KSO_WM_SLIDE_POSITION" val="66*90"/>
  <p:tag name="KSO_WM_SLIDE_SIZE" val="828*426"/>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76"/>
  <p:tag name="KSO_WM_UNIT_TYPE" val="a"/>
  <p:tag name="KSO_WM_UNIT_INDEX" val="1"/>
  <p:tag name="KSO_WM_UNIT_ID" val="302*a*1"/>
  <p:tag name="KSO_WM_UNIT_CLEAR" val="1"/>
  <p:tag name="KSO_WM_UNIT_LAYERLEVEL" val="1"/>
  <p:tag name="KSO_WM_UNIT_VALUE" val="15"/>
  <p:tag name="KSO_WM_UNIT_ISCONTENTSTITLE" val="0"/>
  <p:tag name="KSO_WM_UNIT_HIGHLIGHT" val="0"/>
  <p:tag name="KSO_WM_UNIT_COMPATIBLE" val="0"/>
  <p:tag name="KSO_WM_UNIT_PRESET_TEXT_INDEX" val="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8"/>
  <p:tag name="KSO_WM_UNIT_TYPE" val="a"/>
  <p:tag name="KSO_WM_UNIT_INDEX" val="1"/>
  <p:tag name="KSO_WM_UNIT_ID" val="custom160338_22*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8_22*i*0"/>
  <p:tag name="KSO_WM_TEMPLATE_CATEGORY" val="custom"/>
  <p:tag name="KSO_WM_TEMPLATE_INDEX" val="160338"/>
  <p:tag name="KSO_WM_UNIT_INDEX" val="0"/>
</p:tagLst>
</file>

<file path=ppt/tags/tag4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8"/>
  <p:tag name="KSO_WM_TAG_VERSION" val="1.0"/>
  <p:tag name="KSO_WM_SLIDE_ID" val="custom160338_4"/>
  <p:tag name="KSO_WM_SLIDE_INDEX" val="4"/>
  <p:tag name="KSO_WM_SLIDE_ITEM_CNT" val="3"/>
  <p:tag name="KSO_WM_SLIDE_LAYOUT" val="a_f_d"/>
  <p:tag name="KSO_WM_SLIDE_LAYOUT_CNT" val="1_1_1"/>
  <p:tag name="KSO_WM_SLIDE_TYPE" val="text"/>
  <p:tag name="KSO_WM_BEAUTIFY_FLAG" val="#wm#"/>
  <p:tag name="KSO_WM_SLIDE_POSITION" val="66*90"/>
  <p:tag name="KSO_WM_SLIDE_SIZE" val="828*426"/>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8"/>
  <p:tag name="KSO_WM_UNIT_TYPE" val="a"/>
  <p:tag name="KSO_WM_UNIT_INDEX" val="1"/>
  <p:tag name="KSO_WM_UNIT_ID" val="custom160338_22*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8_22*i*0"/>
  <p:tag name="KSO_WM_TEMPLATE_CATEGORY" val="custom"/>
  <p:tag name="KSO_WM_TEMPLATE_INDEX" val="160338"/>
  <p:tag name="KSO_WM_UNIT_INDEX" val="0"/>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8_22*i*0"/>
  <p:tag name="KSO_WM_TEMPLATE_CATEGORY" val="custom"/>
  <p:tag name="KSO_WM_TEMPLATE_INDEX" val="160338"/>
  <p:tag name="KSO_WM_UNIT_INDEX" val="0"/>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5_20*i*2"/>
  <p:tag name="KSO_WM_TEMPLATE_CATEGORY" val="custom"/>
  <p:tag name="KSO_WM_TEMPLATE_INDEX" val="160335"/>
  <p:tag name="KSO_WM_UNIT_INDEX" val="2"/>
</p:tagLst>
</file>

<file path=ppt/tags/tag4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8"/>
  <p:tag name="KSO_WM_TAG_VERSION" val="1.0"/>
  <p:tag name="KSO_WM_SLIDE_ID" val="custom160338_4"/>
  <p:tag name="KSO_WM_SLIDE_INDEX" val="4"/>
  <p:tag name="KSO_WM_SLIDE_ITEM_CNT" val="3"/>
  <p:tag name="KSO_WM_SLIDE_LAYOUT" val="a_f_d"/>
  <p:tag name="KSO_WM_SLIDE_LAYOUT_CNT" val="1_1_1"/>
  <p:tag name="KSO_WM_SLIDE_TYPE" val="text"/>
  <p:tag name="KSO_WM_BEAUTIFY_FLAG" val="#wm#"/>
  <p:tag name="KSO_WM_SLIDE_POSITION" val="66*90"/>
  <p:tag name="KSO_WM_SLIDE_SIZE" val="828*426"/>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8"/>
  <p:tag name="KSO_WM_UNIT_TYPE" val="a"/>
  <p:tag name="KSO_WM_UNIT_INDEX" val="1"/>
  <p:tag name="KSO_WM_UNIT_ID" val="custom160338_22*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5_20*i*2"/>
  <p:tag name="KSO_WM_TEMPLATE_CATEGORY" val="custom"/>
  <p:tag name="KSO_WM_TEMPLATE_INDEX" val="160335"/>
  <p:tag name="KSO_WM_UNIT_INDEX" val="2"/>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302*i*2"/>
  <p:tag name="KSO_WM_TEMPLATE_CATEGORY" val="custom"/>
  <p:tag name="KSO_WM_TEMPLATE_INDEX" val="176"/>
</p:tagLst>
</file>

<file path=ppt/tags/tag5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8"/>
  <p:tag name="KSO_WM_TAG_VERSION" val="1.0"/>
  <p:tag name="KSO_WM_SLIDE_ID" val="custom160338_4"/>
  <p:tag name="KSO_WM_SLIDE_INDEX" val="4"/>
  <p:tag name="KSO_WM_SLIDE_ITEM_CNT" val="3"/>
  <p:tag name="KSO_WM_SLIDE_LAYOUT" val="a_f_d"/>
  <p:tag name="KSO_WM_SLIDE_LAYOUT_CNT" val="1_1_1"/>
  <p:tag name="KSO_WM_SLIDE_TYPE" val="text"/>
  <p:tag name="KSO_WM_BEAUTIFY_FLAG" val="#wm#"/>
  <p:tag name="KSO_WM_SLIDE_POSITION" val="66*90"/>
  <p:tag name="KSO_WM_SLIDE_SIZE" val="828*426"/>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8"/>
  <p:tag name="KSO_WM_UNIT_TYPE" val="a"/>
  <p:tag name="KSO_WM_UNIT_INDEX" val="1"/>
  <p:tag name="KSO_WM_UNIT_ID" val="custom160338_22*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8_22*i*0"/>
  <p:tag name="KSO_WM_TEMPLATE_CATEGORY" val="custom"/>
  <p:tag name="KSO_WM_TEMPLATE_INDEX" val="160338"/>
  <p:tag name="KSO_WM_UNIT_INDEX" val="0"/>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8_22*i*0"/>
  <p:tag name="KSO_WM_TEMPLATE_CATEGORY" val="custom"/>
  <p:tag name="KSO_WM_TEMPLATE_INDEX" val="160338"/>
  <p:tag name="KSO_WM_UNIT_INDEX" val="0"/>
</p:tagLst>
</file>

<file path=ppt/tags/tag5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8"/>
  <p:tag name="KSO_WM_TAG_VERSION" val="1.0"/>
  <p:tag name="KSO_WM_SLIDE_ID" val="custom160338_4"/>
  <p:tag name="KSO_WM_SLIDE_INDEX" val="4"/>
  <p:tag name="KSO_WM_SLIDE_ITEM_CNT" val="3"/>
  <p:tag name="KSO_WM_SLIDE_LAYOUT" val="a_f_d"/>
  <p:tag name="KSO_WM_SLIDE_LAYOUT_CNT" val="1_1_1"/>
  <p:tag name="KSO_WM_SLIDE_TYPE" val="text"/>
  <p:tag name="KSO_WM_BEAUTIFY_FLAG" val="#wm#"/>
  <p:tag name="KSO_WM_SLIDE_POSITION" val="66*90"/>
  <p:tag name="KSO_WM_SLIDE_SIZE" val="828*426"/>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8"/>
  <p:tag name="KSO_WM_UNIT_TYPE" val="a"/>
  <p:tag name="KSO_WM_UNIT_INDEX" val="1"/>
  <p:tag name="KSO_WM_UNIT_ID" val="custom160338_22*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8_22*i*0"/>
  <p:tag name="KSO_WM_TEMPLATE_CATEGORY" val="custom"/>
  <p:tag name="KSO_WM_TEMPLATE_INDEX" val="160338"/>
  <p:tag name="KSO_WM_UNIT_INDEX" val="0"/>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8_22*i*0"/>
  <p:tag name="KSO_WM_TEMPLATE_CATEGORY" val="custom"/>
  <p:tag name="KSO_WM_TEMPLATE_INDEX" val="160338"/>
  <p:tag name="KSO_WM_UNIT_INDEX" val="0"/>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5_20*i*2"/>
  <p:tag name="KSO_WM_TEMPLATE_CATEGORY" val="custom"/>
  <p:tag name="KSO_WM_TEMPLATE_INDEX" val="160335"/>
  <p:tag name="KSO_WM_UNIT_INDEX" val="2"/>
</p:tagLst>
</file>

<file path=ppt/tags/tag5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8"/>
  <p:tag name="KSO_WM_TAG_VERSION" val="1.0"/>
  <p:tag name="KSO_WM_SLIDE_ID" val="custom160338_4"/>
  <p:tag name="KSO_WM_SLIDE_INDEX" val="4"/>
  <p:tag name="KSO_WM_SLIDE_ITEM_CNT" val="3"/>
  <p:tag name="KSO_WM_SLIDE_LAYOUT" val="a_f_d"/>
  <p:tag name="KSO_WM_SLIDE_LAYOUT_CNT" val="1_1_1"/>
  <p:tag name="KSO_WM_SLIDE_TYPE" val="text"/>
  <p:tag name="KSO_WM_BEAUTIFY_FLAG" val="#wm#"/>
  <p:tag name="KSO_WM_SLIDE_POSITION" val="66*90"/>
  <p:tag name="KSO_WM_SLIDE_SIZE" val="828*426"/>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8"/>
  <p:tag name="KSO_WM_TAG_VERSION" val="1.0"/>
  <p:tag name="KSO_WM_SLIDE_ID" val="custom160338_4"/>
  <p:tag name="KSO_WM_SLIDE_INDEX" val="4"/>
  <p:tag name="KSO_WM_SLIDE_ITEM_CNT" val="3"/>
  <p:tag name="KSO_WM_SLIDE_LAYOUT" val="a_f_d"/>
  <p:tag name="KSO_WM_SLIDE_LAYOUT_CNT" val="1_1_1"/>
  <p:tag name="KSO_WM_SLIDE_TYPE" val="text"/>
  <p:tag name="KSO_WM_BEAUTIFY_FLAG" val="#wm#"/>
  <p:tag name="KSO_WM_SLIDE_POSITION" val="66*90"/>
  <p:tag name="KSO_WM_SLIDE_SIZE" val="828*426"/>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5"/>
  <p:tag name="KSO_WM_UNIT_ID" val="custom160335_20*f*1"/>
  <p:tag name="KSO_WM_UNIT_TYPE" val="f"/>
  <p:tag name="KSO_WM_UNIT_INDEX" val="1"/>
  <p:tag name="KSO_WM_UNIT_CLEAR" val="1"/>
  <p:tag name="KSO_WM_UNIT_LAYERLEVEL" val="1"/>
  <p:tag name="KSO_WM_UNIT_VALUE" val="96"/>
  <p:tag name="KSO_WM_UNIT_HIGHLIGHT" val="0"/>
  <p:tag name="KSO_WM_UNIT_COMPATIBLE" val="0"/>
  <p:tag name="KSO_WM_UNIT_PRESET_TEXT_INDEX" val="4"/>
  <p:tag name="KSO_WM_UNIT_PRESET_TEXT_LEN" val="150"/>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8"/>
  <p:tag name="KSO_WM_TAG_VERSION" val="1.0"/>
  <p:tag name="KSO_WM_SLIDE_ID" val="custom160338_4"/>
  <p:tag name="KSO_WM_SLIDE_INDEX" val="4"/>
  <p:tag name="KSO_WM_SLIDE_ITEM_CNT" val="3"/>
  <p:tag name="KSO_WM_SLIDE_LAYOUT" val="a_f_d"/>
  <p:tag name="KSO_WM_SLIDE_LAYOUT_CNT" val="1_1_1"/>
  <p:tag name="KSO_WM_SLIDE_TYPE" val="text"/>
  <p:tag name="KSO_WM_BEAUTIFY_FLAG" val="#wm#"/>
  <p:tag name="KSO_WM_SLIDE_POSITION" val="66*90"/>
  <p:tag name="KSO_WM_SLIDE_SIZE" val="828*426"/>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4_25*i*3"/>
  <p:tag name="KSO_WM_TEMPLATE_CATEGORY" val="custom"/>
  <p:tag name="KSO_WM_TEMPLATE_INDEX" val="160134"/>
  <p:tag name="KSO_WM_UNIT_INDEX"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bg2">
                <a:lumMod val="90000"/>
                <a:alpha val="36000"/>
              </a:schemeClr>
            </a:gs>
            <a:gs pos="100000">
              <a:schemeClr val="tx1">
                <a:lumMod val="50000"/>
                <a:lumOff val="50000"/>
                <a:alpha val="0"/>
              </a:schemeClr>
            </a:gs>
          </a:gsLst>
          <a:path path="circle">
            <a:fillToRect l="50000" t="50000" r="50000" b="50000"/>
          </a:path>
          <a:tileRect/>
        </a:gra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40530A34PPBG">
  <a:themeElements>
    <a:clrScheme name="自定义 1">
      <a:dk1>
        <a:srgbClr val="3D3F41"/>
      </a:dk1>
      <a:lt1>
        <a:srgbClr val="FFFFFF"/>
      </a:lt1>
      <a:dk2>
        <a:srgbClr val="3D3F41"/>
      </a:dk2>
      <a:lt2>
        <a:srgbClr val="FFFFFF"/>
      </a:lt2>
      <a:accent1>
        <a:srgbClr val="1E5BB4"/>
      </a:accent1>
      <a:accent2>
        <a:srgbClr val="2797B9"/>
      </a:accent2>
      <a:accent3>
        <a:srgbClr val="149E97"/>
      </a:accent3>
      <a:accent4>
        <a:srgbClr val="7C9D41"/>
      </a:accent4>
      <a:accent5>
        <a:srgbClr val="D37051"/>
      </a:accent5>
      <a:accent6>
        <a:srgbClr val="D2689D"/>
      </a:accent6>
      <a:hlink>
        <a:srgbClr val="FFC000"/>
      </a:hlink>
      <a:folHlink>
        <a:srgbClr val="AFB2B4"/>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1131</TotalTime>
  <Words>1240</Words>
  <Application>Microsoft Office PowerPoint</Application>
  <PresentationFormat>宽屏</PresentationFormat>
  <Paragraphs>119</Paragraphs>
  <Slides>15</Slides>
  <Notes>15</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15</vt:i4>
      </vt:variant>
    </vt:vector>
  </HeadingPairs>
  <TitlesOfParts>
    <vt:vector size="30" baseType="lpstr">
      <vt:lpstr>黑体</vt:lpstr>
      <vt:lpstr>华文楷体</vt:lpstr>
      <vt:lpstr>宋体</vt:lpstr>
      <vt:lpstr>微软雅黑</vt:lpstr>
      <vt:lpstr>幼圆</vt:lpstr>
      <vt:lpstr>Arial</vt:lpstr>
      <vt:lpstr>Baskerville Old Face</vt:lpstr>
      <vt:lpstr>Calibri</vt:lpstr>
      <vt:lpstr>Calibri Light</vt:lpstr>
      <vt:lpstr>Ebrima</vt:lpstr>
      <vt:lpstr>Times New Roman</vt:lpstr>
      <vt:lpstr>Wingdings</vt:lpstr>
      <vt:lpstr>Wingdings 2</vt:lpstr>
      <vt:lpstr>Office 主题</vt:lpstr>
      <vt:lpstr>A000120140530A34PPBG</vt:lpstr>
      <vt:lpstr>PowerPoint 演示文稿</vt:lpstr>
      <vt:lpstr>PowerPoint 演示文稿</vt:lpstr>
      <vt:lpstr>PowerPoint 演示文稿</vt:lpstr>
      <vt:lpstr>PowerPoint 演示文稿</vt:lpstr>
      <vt:lpstr>绿色评级国际进展</vt:lpstr>
      <vt:lpstr>绿色评级中国进展</vt:lpstr>
      <vt:lpstr>联合赤道绿色评级方法体系</vt:lpstr>
      <vt:lpstr>联合赤道绿色评级方法体系</vt:lpstr>
      <vt:lpstr>联合赤道绿色评级方法体系</vt:lpstr>
      <vt:lpstr>联合赤道绿色评级方法体系</vt:lpstr>
      <vt:lpstr>联合赤道绿色评级数据来源</vt:lpstr>
      <vt:lpstr>联合赤道绿色评级实践</vt:lpstr>
      <vt:lpstr>联合赤道绿色评级未来计划</vt:lpstr>
      <vt:lpstr>联合赤道绿色评级未来计划</vt:lpstr>
      <vt:lpstr>PowerPoint 演示文稿</vt:lpstr>
    </vt:vector>
  </TitlesOfParts>
  <Company>Www.SangSan.Cn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桑三博客</dc:creator>
  <cp:lastModifiedBy>LiuJingYun</cp:lastModifiedBy>
  <cp:revision>390</cp:revision>
  <dcterms:created xsi:type="dcterms:W3CDTF">2014-11-30T13:32:00Z</dcterms:created>
  <dcterms:modified xsi:type="dcterms:W3CDTF">2017-07-14T03:47:27Z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2052-10.1.0.6382</vt:lpwstr>
  </property>
</Properties>
</file>